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nva Sans Bold" panose="020B0604020202020204" charset="0"/>
      <p:regular r:id="rId24"/>
    </p:embeddedFont>
    <p:embeddedFont>
      <p:font typeface="Decalotype Medium" panose="020B0604020202020204" charset="0"/>
      <p:regular r:id="rId25"/>
    </p:embeddedFont>
    <p:embeddedFont>
      <p:font typeface="Lato Bold" panose="020B0604020202020204" charset="0"/>
      <p:regular r:id="rId26"/>
    </p:embeddedFont>
    <p:embeddedFont>
      <p:font typeface="League Spartan" panose="020B0604020202020204" charset="0"/>
      <p:regular r:id="rId27"/>
    </p:embeddedFont>
    <p:embeddedFont>
      <p:font typeface="Oswald" panose="00000500000000000000" pitchFamily="2" charset="0"/>
      <p:regular r:id="rId28"/>
      <p:bold r:id="rId29"/>
    </p:embeddedFont>
    <p:embeddedFont>
      <p:font typeface="Oswald Bold" panose="00000800000000000000" charset="0"/>
      <p:regular r:id="rId30"/>
    </p:embeddedFont>
    <p:embeddedFont>
      <p:font typeface="Poppins" panose="00000500000000000000" pitchFamily="2" charset="0"/>
      <p:regular r:id="rId31"/>
      <p:bold r:id="rId32"/>
      <p:italic r:id="rId33"/>
      <p:boldItalic r:id="rId34"/>
    </p:embeddedFont>
    <p:embeddedFont>
      <p:font typeface="Poppins Bold" panose="00000800000000000000" charset="0"/>
      <p:regular r:id="rId35"/>
    </p:embeddedFont>
    <p:embeddedFont>
      <p:font typeface="Poppins Ultra-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132"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39DFE1-4427-4428-B8A3-2B9FA631360E}"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5750-D8C3-48B5-AC59-D8AB52EA06A4}" type="slidenum">
              <a:rPr lang="en-US" smtClean="0"/>
              <a:t>‹#›</a:t>
            </a:fld>
            <a:endParaRPr lang="en-US"/>
          </a:p>
        </p:txBody>
      </p:sp>
    </p:spTree>
    <p:extLst>
      <p:ext uri="{BB962C8B-B14F-4D97-AF65-F5344CB8AC3E}">
        <p14:creationId xmlns:p14="http://schemas.microsoft.com/office/powerpoint/2010/main" val="2776282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A95750-D8C3-48B5-AC59-D8AB52EA06A4}" type="slidenum">
              <a:rPr lang="en-US" smtClean="0"/>
              <a:t>10</a:t>
            </a:fld>
            <a:endParaRPr lang="en-US"/>
          </a:p>
        </p:txBody>
      </p:sp>
    </p:spTree>
    <p:extLst>
      <p:ext uri="{BB962C8B-B14F-4D97-AF65-F5344CB8AC3E}">
        <p14:creationId xmlns:p14="http://schemas.microsoft.com/office/powerpoint/2010/main" val="3012168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3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sv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l="-20312" r="-20312"/>
            </a:stretch>
          </a:blipFill>
        </p:spPr>
        <p:txBody>
          <a:bodyPr/>
          <a:lstStyle/>
          <a:p>
            <a:endParaRPr lang="en-US"/>
          </a:p>
        </p:txBody>
      </p:sp>
      <p:sp>
        <p:nvSpPr>
          <p:cNvPr id="3" name="Freeform 3"/>
          <p:cNvSpPr/>
          <p:nvPr/>
        </p:nvSpPr>
        <p:spPr>
          <a:xfrm rot="211599" flipH="1">
            <a:off x="-229183" y="4702530"/>
            <a:ext cx="12387552" cy="6103685"/>
          </a:xfrm>
          <a:custGeom>
            <a:avLst/>
            <a:gdLst/>
            <a:ahLst/>
            <a:cxnLst/>
            <a:rect l="l" t="t" r="r" b="b"/>
            <a:pathLst>
              <a:path w="12387552" h="6103685">
                <a:moveTo>
                  <a:pt x="12387552" y="0"/>
                </a:moveTo>
                <a:lnTo>
                  <a:pt x="0" y="0"/>
                </a:lnTo>
                <a:lnTo>
                  <a:pt x="0" y="6103684"/>
                </a:lnTo>
                <a:lnTo>
                  <a:pt x="12387552" y="6103684"/>
                </a:lnTo>
                <a:lnTo>
                  <a:pt x="12387552" y="0"/>
                </a:lnTo>
                <a:close/>
              </a:path>
            </a:pathLst>
          </a:custGeom>
          <a:blipFill>
            <a:blip r:embed="rId3">
              <a:alphaModFix amt="4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7995315"/>
            <a:ext cx="7294743" cy="1262985"/>
          </a:xfrm>
          <a:prstGeom prst="rect">
            <a:avLst/>
          </a:prstGeom>
        </p:spPr>
        <p:txBody>
          <a:bodyPr lIns="0" tIns="0" rIns="0" bIns="0" rtlCol="0" anchor="t">
            <a:spAutoFit/>
          </a:bodyPr>
          <a:lstStyle/>
          <a:p>
            <a:pPr>
              <a:lnSpc>
                <a:spcPts val="3361"/>
              </a:lnSpc>
            </a:pPr>
            <a:r>
              <a:rPr lang="en-US" sz="2401">
                <a:solidFill>
                  <a:srgbClr val="1B131B"/>
                </a:solidFill>
                <a:latin typeface="Poppins Bold"/>
              </a:rPr>
              <a:t>LECTURER            MR.GUHANATHAN PORAVI</a:t>
            </a:r>
          </a:p>
          <a:p>
            <a:pPr>
              <a:lnSpc>
                <a:spcPts val="3361"/>
              </a:lnSpc>
            </a:pPr>
            <a:r>
              <a:rPr lang="en-US" sz="2401">
                <a:solidFill>
                  <a:srgbClr val="1B131B"/>
                </a:solidFill>
                <a:latin typeface="Poppins Bold"/>
              </a:rPr>
              <a:t>SUPERVISOR      MS.DINUSHA KEKULAWALA</a:t>
            </a:r>
          </a:p>
          <a:p>
            <a:pPr>
              <a:lnSpc>
                <a:spcPts val="3361"/>
              </a:lnSpc>
              <a:spcBef>
                <a:spcPct val="0"/>
              </a:spcBef>
            </a:pPr>
            <a:endParaRPr lang="en-US" sz="2401">
              <a:solidFill>
                <a:srgbClr val="1B131B"/>
              </a:solidFill>
              <a:latin typeface="Poppins Bold"/>
            </a:endParaRPr>
          </a:p>
        </p:txBody>
      </p:sp>
      <p:grpSp>
        <p:nvGrpSpPr>
          <p:cNvPr id="5" name="Group 5"/>
          <p:cNvGrpSpPr/>
          <p:nvPr/>
        </p:nvGrpSpPr>
        <p:grpSpPr>
          <a:xfrm>
            <a:off x="1028700" y="1028700"/>
            <a:ext cx="10991437" cy="3501914"/>
            <a:chOff x="0" y="0"/>
            <a:chExt cx="14655250" cy="4669218"/>
          </a:xfrm>
        </p:grpSpPr>
        <p:sp>
          <p:nvSpPr>
            <p:cNvPr id="6" name="TextBox 6"/>
            <p:cNvSpPr txBox="1"/>
            <p:nvPr/>
          </p:nvSpPr>
          <p:spPr>
            <a:xfrm>
              <a:off x="0" y="-76200"/>
              <a:ext cx="11828477" cy="893400"/>
            </a:xfrm>
            <a:prstGeom prst="rect">
              <a:avLst/>
            </a:prstGeom>
          </p:spPr>
          <p:txBody>
            <a:bodyPr lIns="0" tIns="0" rIns="0" bIns="0" rtlCol="0" anchor="t">
              <a:spAutoFit/>
            </a:bodyPr>
            <a:lstStyle/>
            <a:p>
              <a:pPr>
                <a:lnSpc>
                  <a:spcPts val="5550"/>
                </a:lnSpc>
              </a:pPr>
              <a:r>
                <a:rPr lang="en-US" sz="4022" spc="394" dirty="0">
                  <a:solidFill>
                    <a:srgbClr val="231F20"/>
                  </a:solidFill>
                  <a:latin typeface="Lato Bold"/>
                </a:rPr>
                <a:t>GROUP L</a:t>
              </a:r>
            </a:p>
          </p:txBody>
        </p:sp>
        <p:sp>
          <p:nvSpPr>
            <p:cNvPr id="7" name="TextBox 7"/>
            <p:cNvSpPr txBox="1"/>
            <p:nvPr/>
          </p:nvSpPr>
          <p:spPr>
            <a:xfrm>
              <a:off x="0" y="4025559"/>
              <a:ext cx="12961317" cy="643659"/>
            </a:xfrm>
            <a:prstGeom prst="rect">
              <a:avLst/>
            </a:prstGeom>
          </p:spPr>
          <p:txBody>
            <a:bodyPr lIns="0" tIns="0" rIns="0" bIns="0" rtlCol="0" anchor="t">
              <a:spAutoFit/>
            </a:bodyPr>
            <a:lstStyle/>
            <a:p>
              <a:pPr algn="ctr">
                <a:lnSpc>
                  <a:spcPts val="4104"/>
                </a:lnSpc>
              </a:pPr>
              <a:r>
                <a:rPr lang="en-US" sz="2931">
                  <a:solidFill>
                    <a:srgbClr val="004369"/>
                  </a:solidFill>
                  <a:latin typeface="Canva Sans Bold"/>
                </a:rPr>
                <a:t>APPLIED PROJECT   CSG3101</a:t>
              </a:r>
            </a:p>
          </p:txBody>
        </p:sp>
        <p:sp>
          <p:nvSpPr>
            <p:cNvPr id="8" name="TextBox 8"/>
            <p:cNvSpPr txBox="1"/>
            <p:nvPr/>
          </p:nvSpPr>
          <p:spPr>
            <a:xfrm>
              <a:off x="54" y="481298"/>
              <a:ext cx="9624671" cy="1783762"/>
            </a:xfrm>
            <a:prstGeom prst="rect">
              <a:avLst/>
            </a:prstGeom>
          </p:spPr>
          <p:txBody>
            <a:bodyPr lIns="0" tIns="0" rIns="0" bIns="0" rtlCol="0" anchor="t">
              <a:spAutoFit/>
            </a:bodyPr>
            <a:lstStyle/>
            <a:p>
              <a:pPr>
                <a:lnSpc>
                  <a:spcPts val="11265"/>
                </a:lnSpc>
                <a:spcBef>
                  <a:spcPct val="0"/>
                </a:spcBef>
              </a:pPr>
              <a:r>
                <a:rPr lang="en-US" sz="8046" dirty="0">
                  <a:solidFill>
                    <a:srgbClr val="004369"/>
                  </a:solidFill>
                  <a:latin typeface="Lato Bold"/>
                </a:rPr>
                <a:t>MALWARE</a:t>
              </a:r>
            </a:p>
          </p:txBody>
        </p:sp>
        <p:sp>
          <p:nvSpPr>
            <p:cNvPr id="9" name="TextBox 9"/>
            <p:cNvSpPr txBox="1"/>
            <p:nvPr/>
          </p:nvSpPr>
          <p:spPr>
            <a:xfrm>
              <a:off x="54" y="2103134"/>
              <a:ext cx="14655196" cy="1848274"/>
            </a:xfrm>
            <a:prstGeom prst="rect">
              <a:avLst/>
            </a:prstGeom>
          </p:spPr>
          <p:txBody>
            <a:bodyPr lIns="0" tIns="0" rIns="0" bIns="0" rtlCol="0" anchor="t">
              <a:spAutoFit/>
            </a:bodyPr>
            <a:lstStyle/>
            <a:p>
              <a:pPr>
                <a:lnSpc>
                  <a:spcPts val="11663"/>
                </a:lnSpc>
                <a:spcBef>
                  <a:spcPct val="0"/>
                </a:spcBef>
              </a:pPr>
              <a:r>
                <a:rPr lang="en-US" sz="8331" dirty="0">
                  <a:solidFill>
                    <a:srgbClr val="60706D"/>
                  </a:solidFill>
                  <a:latin typeface="League Spartan"/>
                </a:rPr>
                <a:t>ANALYSIS TOOLKIT</a:t>
              </a:r>
            </a:p>
          </p:txBody>
        </p:sp>
        <p:sp>
          <p:nvSpPr>
            <p:cNvPr id="10" name="AutoShape 10"/>
            <p:cNvSpPr/>
            <p:nvPr/>
          </p:nvSpPr>
          <p:spPr>
            <a:xfrm flipV="1">
              <a:off x="54" y="4029969"/>
              <a:ext cx="12917326" cy="2734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11" name="TextBox 11"/>
          <p:cNvSpPr txBox="1"/>
          <p:nvPr/>
        </p:nvSpPr>
        <p:spPr>
          <a:xfrm>
            <a:off x="16462795" y="9159397"/>
            <a:ext cx="1593009" cy="1108837"/>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AFAFA">
                <a:alpha val="100000"/>
              </a:srgbClr>
            </a:gs>
            <a:gs pos="25000">
              <a:srgbClr val="FFFFFF">
                <a:alpha val="100000"/>
              </a:srgbClr>
            </a:gs>
            <a:gs pos="50000">
              <a:srgbClr val="E4F2FA">
                <a:alpha val="100000"/>
              </a:srgbClr>
            </a:gs>
            <a:gs pos="75000">
              <a:srgbClr val="B5D4E6">
                <a:alpha val="100000"/>
              </a:srgbClr>
            </a:gs>
            <a:gs pos="100000">
              <a:srgbClr val="EFF6F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54858" y="-1028080"/>
            <a:ext cx="17886659" cy="12359140"/>
            <a:chOff x="-710330" y="-1448552"/>
            <a:chExt cx="23848878" cy="16478855"/>
          </a:xfrm>
        </p:grpSpPr>
        <p:grpSp>
          <p:nvGrpSpPr>
            <p:cNvPr id="3" name="Group 3"/>
            <p:cNvGrpSpPr/>
            <p:nvPr/>
          </p:nvGrpSpPr>
          <p:grpSpPr>
            <a:xfrm>
              <a:off x="7933475" y="-1448552"/>
              <a:ext cx="4114802" cy="4404117"/>
              <a:chOff x="-79290" y="-286134"/>
              <a:chExt cx="812800" cy="869950"/>
            </a:xfrm>
          </p:grpSpPr>
          <p:sp>
            <p:nvSpPr>
              <p:cNvPr id="4" name="Freeform 4"/>
              <p:cNvSpPr/>
              <p:nvPr/>
            </p:nvSpPr>
            <p:spPr>
              <a:xfrm>
                <a:off x="0" y="0"/>
                <a:ext cx="654220" cy="337292"/>
              </a:xfrm>
              <a:custGeom>
                <a:avLst/>
                <a:gdLst/>
                <a:ahLst/>
                <a:cxnLst/>
                <a:rect l="l" t="t" r="r" b="b"/>
                <a:pathLst>
                  <a:path w="654220" h="337292">
                    <a:moveTo>
                      <a:pt x="43634" y="0"/>
                    </a:moveTo>
                    <a:lnTo>
                      <a:pt x="610586" y="0"/>
                    </a:lnTo>
                    <a:cubicBezTo>
                      <a:pt x="622159" y="0"/>
                      <a:pt x="633257" y="4597"/>
                      <a:pt x="641440" y="12780"/>
                    </a:cubicBezTo>
                    <a:cubicBezTo>
                      <a:pt x="649623" y="20963"/>
                      <a:pt x="654220" y="32062"/>
                      <a:pt x="654220" y="43634"/>
                    </a:cubicBezTo>
                    <a:lnTo>
                      <a:pt x="654220" y="293658"/>
                    </a:lnTo>
                    <a:cubicBezTo>
                      <a:pt x="654220" y="305230"/>
                      <a:pt x="649623" y="316329"/>
                      <a:pt x="641440" y="324512"/>
                    </a:cubicBezTo>
                    <a:cubicBezTo>
                      <a:pt x="633257" y="332695"/>
                      <a:pt x="622159" y="337292"/>
                      <a:pt x="610586" y="337292"/>
                    </a:cubicBezTo>
                    <a:lnTo>
                      <a:pt x="43634" y="337292"/>
                    </a:lnTo>
                    <a:cubicBezTo>
                      <a:pt x="32062" y="337292"/>
                      <a:pt x="20963" y="332695"/>
                      <a:pt x="12780" y="324512"/>
                    </a:cubicBezTo>
                    <a:cubicBezTo>
                      <a:pt x="4597" y="316329"/>
                      <a:pt x="0" y="305230"/>
                      <a:pt x="0" y="293658"/>
                    </a:cubicBezTo>
                    <a:lnTo>
                      <a:pt x="0" y="43634"/>
                    </a:lnTo>
                    <a:cubicBezTo>
                      <a:pt x="0" y="32062"/>
                      <a:pt x="4597" y="20963"/>
                      <a:pt x="12780" y="12780"/>
                    </a:cubicBezTo>
                    <a:cubicBezTo>
                      <a:pt x="20963" y="4597"/>
                      <a:pt x="32062" y="0"/>
                      <a:pt x="43634" y="0"/>
                    </a:cubicBezTo>
                    <a:close/>
                  </a:path>
                </a:pathLst>
              </a:custGeom>
              <a:solidFill>
                <a:srgbClr val="0CC0DF"/>
              </a:solidFill>
            </p:spPr>
            <p:txBody>
              <a:bodyPr/>
              <a:lstStyle/>
              <a:p>
                <a:endParaRPr lang="en-US"/>
              </a:p>
            </p:txBody>
          </p:sp>
          <p:sp>
            <p:nvSpPr>
              <p:cNvPr id="5" name="TextBox 5"/>
              <p:cNvSpPr txBox="1"/>
              <p:nvPr/>
            </p:nvSpPr>
            <p:spPr>
              <a:xfrm>
                <a:off x="-79290" y="-286134"/>
                <a:ext cx="812800" cy="869950"/>
              </a:xfrm>
              <a:prstGeom prst="rect">
                <a:avLst/>
              </a:prstGeom>
            </p:spPr>
            <p:txBody>
              <a:bodyPr lIns="254000" tIns="254000" rIns="254000" bIns="254000" rtlCol="0" anchor="ctr"/>
              <a:lstStyle/>
              <a:p>
                <a:pPr algn="ctr">
                  <a:lnSpc>
                    <a:spcPts val="3219"/>
                  </a:lnSpc>
                </a:pPr>
                <a:r>
                  <a:rPr lang="en-US" sz="2299" dirty="0">
                    <a:solidFill>
                      <a:srgbClr val="FFFFFF"/>
                    </a:solidFill>
                    <a:latin typeface="Poppins Bold"/>
                  </a:rPr>
                  <a:t>Project Scope</a:t>
                </a:r>
              </a:p>
            </p:txBody>
          </p:sp>
        </p:grpSp>
        <p:grpSp>
          <p:nvGrpSpPr>
            <p:cNvPr id="6" name="Group 6"/>
            <p:cNvGrpSpPr/>
            <p:nvPr/>
          </p:nvGrpSpPr>
          <p:grpSpPr>
            <a:xfrm>
              <a:off x="295963" y="1707539"/>
              <a:ext cx="2069684" cy="1244510"/>
              <a:chOff x="0" y="0"/>
              <a:chExt cx="408827" cy="245829"/>
            </a:xfrm>
          </p:grpSpPr>
          <p:sp>
            <p:nvSpPr>
              <p:cNvPr id="7" name="Freeform 7"/>
              <p:cNvSpPr/>
              <p:nvPr/>
            </p:nvSpPr>
            <p:spPr>
              <a:xfrm>
                <a:off x="0" y="0"/>
                <a:ext cx="408826" cy="245829"/>
              </a:xfrm>
              <a:custGeom>
                <a:avLst/>
                <a:gdLst/>
                <a:ahLst/>
                <a:cxnLst/>
                <a:rect l="l" t="t" r="r" b="b"/>
                <a:pathLst>
                  <a:path w="408826" h="245829">
                    <a:moveTo>
                      <a:pt x="69825" y="0"/>
                    </a:moveTo>
                    <a:lnTo>
                      <a:pt x="339001" y="0"/>
                    </a:lnTo>
                    <a:cubicBezTo>
                      <a:pt x="357520" y="0"/>
                      <a:pt x="375280" y="7357"/>
                      <a:pt x="388375" y="20451"/>
                    </a:cubicBezTo>
                    <a:cubicBezTo>
                      <a:pt x="401470" y="33546"/>
                      <a:pt x="408826" y="51306"/>
                      <a:pt x="408826" y="69825"/>
                    </a:cubicBezTo>
                    <a:lnTo>
                      <a:pt x="408826" y="176004"/>
                    </a:lnTo>
                    <a:cubicBezTo>
                      <a:pt x="408826" y="194523"/>
                      <a:pt x="401470" y="212283"/>
                      <a:pt x="388375" y="225378"/>
                    </a:cubicBezTo>
                    <a:cubicBezTo>
                      <a:pt x="375280" y="238473"/>
                      <a:pt x="357520" y="245829"/>
                      <a:pt x="339001" y="245829"/>
                    </a:cubicBezTo>
                    <a:lnTo>
                      <a:pt x="69825" y="245829"/>
                    </a:lnTo>
                    <a:cubicBezTo>
                      <a:pt x="31262" y="245829"/>
                      <a:pt x="0" y="214567"/>
                      <a:pt x="0" y="176004"/>
                    </a:cubicBezTo>
                    <a:lnTo>
                      <a:pt x="0" y="69825"/>
                    </a:lnTo>
                    <a:cubicBezTo>
                      <a:pt x="0" y="31262"/>
                      <a:pt x="31262" y="0"/>
                      <a:pt x="69825" y="0"/>
                    </a:cubicBezTo>
                    <a:close/>
                  </a:path>
                </a:pathLst>
              </a:custGeom>
              <a:solidFill>
                <a:srgbClr val="2667FF"/>
              </a:solidFill>
            </p:spPr>
            <p:txBody>
              <a:bodyPr/>
              <a:lstStyle/>
              <a:p>
                <a:endParaRPr lang="en-US"/>
              </a:p>
            </p:txBody>
          </p:sp>
          <p:sp>
            <p:nvSpPr>
              <p:cNvPr id="8" name="TextBox 8"/>
              <p:cNvSpPr txBox="1"/>
              <p:nvPr/>
            </p:nvSpPr>
            <p:spPr>
              <a:xfrm>
                <a:off x="0" y="-47625"/>
                <a:ext cx="812800" cy="860425"/>
              </a:xfrm>
              <a:prstGeom prst="rect">
                <a:avLst/>
              </a:prstGeom>
            </p:spPr>
            <p:txBody>
              <a:bodyPr lIns="254000" tIns="254000" rIns="254000" bIns="254000" rtlCol="0" anchor="ctr"/>
              <a:lstStyle/>
              <a:p>
                <a:pPr algn="ctr">
                  <a:lnSpc>
                    <a:spcPts val="2239"/>
                  </a:lnSpc>
                </a:pPr>
                <a:r>
                  <a:rPr lang="en-US" sz="1599">
                    <a:solidFill>
                      <a:srgbClr val="FFFFFF"/>
                    </a:solidFill>
                    <a:latin typeface="Poppins Bold"/>
                  </a:rPr>
                  <a:t>In-Scope</a:t>
                </a:r>
              </a:p>
            </p:txBody>
          </p:sp>
        </p:grpSp>
        <p:grpSp>
          <p:nvGrpSpPr>
            <p:cNvPr id="9" name="Group 9"/>
            <p:cNvGrpSpPr/>
            <p:nvPr/>
          </p:nvGrpSpPr>
          <p:grpSpPr>
            <a:xfrm>
              <a:off x="18755493" y="4263650"/>
              <a:ext cx="3327400" cy="905709"/>
              <a:chOff x="0" y="0"/>
              <a:chExt cx="657264" cy="178906"/>
            </a:xfrm>
          </p:grpSpPr>
          <p:sp>
            <p:nvSpPr>
              <p:cNvPr id="10" name="Freeform 10"/>
              <p:cNvSpPr/>
              <p:nvPr/>
            </p:nvSpPr>
            <p:spPr>
              <a:xfrm>
                <a:off x="0" y="0"/>
                <a:ext cx="657264" cy="178906"/>
              </a:xfrm>
              <a:custGeom>
                <a:avLst/>
                <a:gdLst/>
                <a:ahLst/>
                <a:cxnLst/>
                <a:rect l="l" t="t" r="r" b="b"/>
                <a:pathLst>
                  <a:path w="657264" h="178906">
                    <a:moveTo>
                      <a:pt x="43432" y="0"/>
                    </a:moveTo>
                    <a:lnTo>
                      <a:pt x="613832" y="0"/>
                    </a:lnTo>
                    <a:cubicBezTo>
                      <a:pt x="637819" y="0"/>
                      <a:pt x="657264" y="19445"/>
                      <a:pt x="657264" y="43432"/>
                    </a:cubicBezTo>
                    <a:lnTo>
                      <a:pt x="657264" y="135473"/>
                    </a:lnTo>
                    <a:cubicBezTo>
                      <a:pt x="657264" y="159460"/>
                      <a:pt x="637819" y="178906"/>
                      <a:pt x="613832" y="178906"/>
                    </a:cubicBezTo>
                    <a:lnTo>
                      <a:pt x="43432" y="178906"/>
                    </a:lnTo>
                    <a:cubicBezTo>
                      <a:pt x="19445" y="178906"/>
                      <a:pt x="0" y="159460"/>
                      <a:pt x="0" y="135473"/>
                    </a:cubicBezTo>
                    <a:lnTo>
                      <a:pt x="0" y="43432"/>
                    </a:lnTo>
                    <a:cubicBezTo>
                      <a:pt x="0" y="19445"/>
                      <a:pt x="19445" y="0"/>
                      <a:pt x="43432" y="0"/>
                    </a:cubicBezTo>
                    <a:close/>
                  </a:path>
                </a:pathLst>
              </a:custGeom>
              <a:solidFill>
                <a:srgbClr val="86EAE9"/>
              </a:solidFill>
            </p:spPr>
            <p:txBody>
              <a:bodyPr/>
              <a:lstStyle/>
              <a:p>
                <a:endParaRPr lang="en-US"/>
              </a:p>
            </p:txBody>
          </p:sp>
          <p:sp>
            <p:nvSpPr>
              <p:cNvPr id="11" name="TextBox 11"/>
              <p:cNvSpPr txBox="1"/>
              <p:nvPr/>
            </p:nvSpPr>
            <p:spPr>
              <a:xfrm>
                <a:off x="0" y="-28575"/>
                <a:ext cx="812800" cy="841375"/>
              </a:xfrm>
              <a:prstGeom prst="rect">
                <a:avLst/>
              </a:prstGeom>
            </p:spPr>
            <p:txBody>
              <a:bodyPr lIns="254000" tIns="254000" rIns="254000" bIns="254000" rtlCol="0" anchor="ctr"/>
              <a:lstStyle/>
              <a:p>
                <a:pPr algn="ctr">
                  <a:lnSpc>
                    <a:spcPts val="1680"/>
                  </a:lnSpc>
                </a:pPr>
                <a:r>
                  <a:rPr lang="en-US" sz="1200">
                    <a:solidFill>
                      <a:srgbClr val="1B131B"/>
                    </a:solidFill>
                    <a:latin typeface="Poppins"/>
                  </a:rPr>
                  <a:t>Hyperparameter Tuning</a:t>
                </a:r>
              </a:p>
            </p:txBody>
          </p:sp>
        </p:grpSp>
        <p:grpSp>
          <p:nvGrpSpPr>
            <p:cNvPr id="12" name="Group 12"/>
            <p:cNvGrpSpPr/>
            <p:nvPr/>
          </p:nvGrpSpPr>
          <p:grpSpPr>
            <a:xfrm>
              <a:off x="18755493" y="6029339"/>
              <a:ext cx="3327400" cy="905709"/>
              <a:chOff x="0" y="0"/>
              <a:chExt cx="657264" cy="178906"/>
            </a:xfrm>
          </p:grpSpPr>
          <p:sp>
            <p:nvSpPr>
              <p:cNvPr id="13" name="Freeform 13"/>
              <p:cNvSpPr/>
              <p:nvPr/>
            </p:nvSpPr>
            <p:spPr>
              <a:xfrm>
                <a:off x="0" y="0"/>
                <a:ext cx="657264" cy="178906"/>
              </a:xfrm>
              <a:custGeom>
                <a:avLst/>
                <a:gdLst/>
                <a:ahLst/>
                <a:cxnLst/>
                <a:rect l="l" t="t" r="r" b="b"/>
                <a:pathLst>
                  <a:path w="657264" h="178906">
                    <a:moveTo>
                      <a:pt x="43432" y="0"/>
                    </a:moveTo>
                    <a:lnTo>
                      <a:pt x="613832" y="0"/>
                    </a:lnTo>
                    <a:cubicBezTo>
                      <a:pt x="637819" y="0"/>
                      <a:pt x="657264" y="19445"/>
                      <a:pt x="657264" y="43432"/>
                    </a:cubicBezTo>
                    <a:lnTo>
                      <a:pt x="657264" y="135473"/>
                    </a:lnTo>
                    <a:cubicBezTo>
                      <a:pt x="657264" y="159460"/>
                      <a:pt x="637819" y="178906"/>
                      <a:pt x="613832" y="178906"/>
                    </a:cubicBezTo>
                    <a:lnTo>
                      <a:pt x="43432" y="178906"/>
                    </a:lnTo>
                    <a:cubicBezTo>
                      <a:pt x="19445" y="178906"/>
                      <a:pt x="0" y="159460"/>
                      <a:pt x="0" y="135473"/>
                    </a:cubicBezTo>
                    <a:lnTo>
                      <a:pt x="0" y="43432"/>
                    </a:lnTo>
                    <a:cubicBezTo>
                      <a:pt x="0" y="19445"/>
                      <a:pt x="19445" y="0"/>
                      <a:pt x="43432" y="0"/>
                    </a:cubicBezTo>
                    <a:close/>
                  </a:path>
                </a:pathLst>
              </a:custGeom>
              <a:solidFill>
                <a:srgbClr val="86EAE9"/>
              </a:solidFill>
            </p:spPr>
            <p:txBody>
              <a:bodyPr/>
              <a:lstStyle/>
              <a:p>
                <a:endParaRPr lang="en-US"/>
              </a:p>
            </p:txBody>
          </p:sp>
          <p:sp>
            <p:nvSpPr>
              <p:cNvPr id="14" name="TextBox 14"/>
              <p:cNvSpPr txBox="1"/>
              <p:nvPr/>
            </p:nvSpPr>
            <p:spPr>
              <a:xfrm>
                <a:off x="0" y="-28575"/>
                <a:ext cx="812800" cy="841375"/>
              </a:xfrm>
              <a:prstGeom prst="rect">
                <a:avLst/>
              </a:prstGeom>
            </p:spPr>
            <p:txBody>
              <a:bodyPr lIns="254000" tIns="254000" rIns="254000" bIns="254000" rtlCol="0" anchor="ctr"/>
              <a:lstStyle/>
              <a:p>
                <a:pPr algn="ctr">
                  <a:lnSpc>
                    <a:spcPts val="1680"/>
                  </a:lnSpc>
                </a:pPr>
                <a:r>
                  <a:rPr lang="en-US" sz="1200">
                    <a:solidFill>
                      <a:srgbClr val="1B131B"/>
                    </a:solidFill>
                    <a:latin typeface="Poppins"/>
                  </a:rPr>
                  <a:t>GUI Development</a:t>
                </a:r>
              </a:p>
            </p:txBody>
          </p:sp>
        </p:grpSp>
        <p:grpSp>
          <p:nvGrpSpPr>
            <p:cNvPr id="15" name="Group 15"/>
            <p:cNvGrpSpPr/>
            <p:nvPr/>
          </p:nvGrpSpPr>
          <p:grpSpPr>
            <a:xfrm>
              <a:off x="-695902" y="1701611"/>
              <a:ext cx="4114802" cy="4259452"/>
              <a:chOff x="-143771" y="-327299"/>
              <a:chExt cx="812800" cy="841376"/>
            </a:xfrm>
          </p:grpSpPr>
          <p:sp>
            <p:nvSpPr>
              <p:cNvPr id="16" name="Freeform 16"/>
              <p:cNvSpPr/>
              <p:nvPr/>
            </p:nvSpPr>
            <p:spPr>
              <a:xfrm>
                <a:off x="0" y="0"/>
                <a:ext cx="515639" cy="178906"/>
              </a:xfrm>
              <a:custGeom>
                <a:avLst/>
                <a:gdLst/>
                <a:ahLst/>
                <a:cxnLst/>
                <a:rect l="l" t="t" r="r" b="b"/>
                <a:pathLst>
                  <a:path w="515639" h="178906">
                    <a:moveTo>
                      <a:pt x="55361" y="0"/>
                    </a:moveTo>
                    <a:lnTo>
                      <a:pt x="460278" y="0"/>
                    </a:lnTo>
                    <a:cubicBezTo>
                      <a:pt x="490853" y="0"/>
                      <a:pt x="515639" y="24786"/>
                      <a:pt x="515639" y="55361"/>
                    </a:cubicBezTo>
                    <a:lnTo>
                      <a:pt x="515639" y="123544"/>
                    </a:lnTo>
                    <a:cubicBezTo>
                      <a:pt x="515639" y="138227"/>
                      <a:pt x="509807" y="152308"/>
                      <a:pt x="499425" y="162691"/>
                    </a:cubicBezTo>
                    <a:cubicBezTo>
                      <a:pt x="489042" y="173073"/>
                      <a:pt x="474961" y="178906"/>
                      <a:pt x="460278" y="178906"/>
                    </a:cubicBezTo>
                    <a:lnTo>
                      <a:pt x="55361" y="178906"/>
                    </a:lnTo>
                    <a:cubicBezTo>
                      <a:pt x="40678" y="178906"/>
                      <a:pt x="26597" y="173073"/>
                      <a:pt x="16215" y="162691"/>
                    </a:cubicBezTo>
                    <a:cubicBezTo>
                      <a:pt x="5833" y="152308"/>
                      <a:pt x="0" y="138227"/>
                      <a:pt x="0" y="123544"/>
                    </a:cubicBezTo>
                    <a:lnTo>
                      <a:pt x="0" y="55361"/>
                    </a:lnTo>
                    <a:cubicBezTo>
                      <a:pt x="0" y="40678"/>
                      <a:pt x="5833" y="26597"/>
                      <a:pt x="16215" y="16215"/>
                    </a:cubicBezTo>
                    <a:cubicBezTo>
                      <a:pt x="26597" y="5833"/>
                      <a:pt x="40678" y="0"/>
                      <a:pt x="55361" y="0"/>
                    </a:cubicBezTo>
                    <a:close/>
                  </a:path>
                </a:pathLst>
              </a:custGeom>
              <a:solidFill>
                <a:srgbClr val="86EAE9"/>
              </a:solidFill>
            </p:spPr>
            <p:txBody>
              <a:bodyPr/>
              <a:lstStyle/>
              <a:p>
                <a:endParaRPr lang="en-US"/>
              </a:p>
            </p:txBody>
          </p:sp>
          <p:sp>
            <p:nvSpPr>
              <p:cNvPr id="17" name="TextBox 17"/>
              <p:cNvSpPr txBox="1"/>
              <p:nvPr/>
            </p:nvSpPr>
            <p:spPr>
              <a:xfrm>
                <a:off x="-143771" y="-327299"/>
                <a:ext cx="812800" cy="841376"/>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Dataset</a:t>
                </a:r>
              </a:p>
            </p:txBody>
          </p:sp>
        </p:grpSp>
        <p:grpSp>
          <p:nvGrpSpPr>
            <p:cNvPr id="18" name="Group 18"/>
            <p:cNvGrpSpPr/>
            <p:nvPr/>
          </p:nvGrpSpPr>
          <p:grpSpPr>
            <a:xfrm>
              <a:off x="2822863" y="3197545"/>
              <a:ext cx="4114795" cy="4259456"/>
              <a:chOff x="-176151" y="-334343"/>
              <a:chExt cx="812800" cy="841375"/>
            </a:xfrm>
          </p:grpSpPr>
          <p:sp>
            <p:nvSpPr>
              <p:cNvPr id="19" name="Freeform 19"/>
              <p:cNvSpPr/>
              <p:nvPr/>
            </p:nvSpPr>
            <p:spPr>
              <a:xfrm>
                <a:off x="0" y="0"/>
                <a:ext cx="444282" cy="183923"/>
              </a:xfrm>
              <a:custGeom>
                <a:avLst/>
                <a:gdLst/>
                <a:ahLst/>
                <a:cxnLst/>
                <a:rect l="l" t="t" r="r" b="b"/>
                <a:pathLst>
                  <a:path w="444282" h="183923">
                    <a:moveTo>
                      <a:pt x="64253" y="0"/>
                    </a:moveTo>
                    <a:lnTo>
                      <a:pt x="380029" y="0"/>
                    </a:lnTo>
                    <a:cubicBezTo>
                      <a:pt x="415515" y="0"/>
                      <a:pt x="444282" y="28767"/>
                      <a:pt x="444282" y="64253"/>
                    </a:cubicBezTo>
                    <a:lnTo>
                      <a:pt x="444282" y="119670"/>
                    </a:lnTo>
                    <a:cubicBezTo>
                      <a:pt x="444282" y="155156"/>
                      <a:pt x="415515" y="183923"/>
                      <a:pt x="380029" y="183923"/>
                    </a:cubicBezTo>
                    <a:lnTo>
                      <a:pt x="64253" y="183923"/>
                    </a:lnTo>
                    <a:cubicBezTo>
                      <a:pt x="28767" y="183923"/>
                      <a:pt x="0" y="155156"/>
                      <a:pt x="0" y="119670"/>
                    </a:cubicBezTo>
                    <a:lnTo>
                      <a:pt x="0" y="64253"/>
                    </a:lnTo>
                    <a:cubicBezTo>
                      <a:pt x="0" y="28767"/>
                      <a:pt x="28767" y="0"/>
                      <a:pt x="64253" y="0"/>
                    </a:cubicBezTo>
                    <a:close/>
                  </a:path>
                </a:pathLst>
              </a:custGeom>
              <a:solidFill>
                <a:srgbClr val="FFFFFF"/>
              </a:solidFill>
              <a:ln w="9525" cap="sq">
                <a:solidFill>
                  <a:srgbClr val="0CC0DF"/>
                </a:solidFill>
                <a:prstDash val="solid"/>
                <a:miter/>
              </a:ln>
            </p:spPr>
            <p:txBody>
              <a:bodyPr/>
              <a:lstStyle/>
              <a:p>
                <a:endParaRPr lang="en-US"/>
              </a:p>
            </p:txBody>
          </p:sp>
          <p:sp>
            <p:nvSpPr>
              <p:cNvPr id="20" name="TextBox 20"/>
              <p:cNvSpPr txBox="1"/>
              <p:nvPr/>
            </p:nvSpPr>
            <p:spPr>
              <a:xfrm>
                <a:off x="-176151" y="-334343"/>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Data Extraction</a:t>
                </a:r>
              </a:p>
            </p:txBody>
          </p:sp>
        </p:grpSp>
        <p:grpSp>
          <p:nvGrpSpPr>
            <p:cNvPr id="21" name="Group 21"/>
            <p:cNvGrpSpPr/>
            <p:nvPr/>
          </p:nvGrpSpPr>
          <p:grpSpPr>
            <a:xfrm>
              <a:off x="2907122" y="6713723"/>
              <a:ext cx="4114804" cy="4259462"/>
              <a:chOff x="-161523" y="-294809"/>
              <a:chExt cx="812800" cy="841375"/>
            </a:xfrm>
          </p:grpSpPr>
          <p:sp>
            <p:nvSpPr>
              <p:cNvPr id="22" name="Freeform 22"/>
              <p:cNvSpPr/>
              <p:nvPr/>
            </p:nvSpPr>
            <p:spPr>
              <a:xfrm>
                <a:off x="0" y="0"/>
                <a:ext cx="464622" cy="238301"/>
              </a:xfrm>
              <a:custGeom>
                <a:avLst/>
                <a:gdLst/>
                <a:ahLst/>
                <a:cxnLst/>
                <a:rect l="l" t="t" r="r" b="b"/>
                <a:pathLst>
                  <a:path w="464622" h="238301">
                    <a:moveTo>
                      <a:pt x="61440" y="0"/>
                    </a:moveTo>
                    <a:lnTo>
                      <a:pt x="403183" y="0"/>
                    </a:lnTo>
                    <a:cubicBezTo>
                      <a:pt x="437115" y="0"/>
                      <a:pt x="464622" y="27508"/>
                      <a:pt x="464622" y="61440"/>
                    </a:cubicBezTo>
                    <a:lnTo>
                      <a:pt x="464622" y="176861"/>
                    </a:lnTo>
                    <a:cubicBezTo>
                      <a:pt x="464622" y="210793"/>
                      <a:pt x="437115" y="238301"/>
                      <a:pt x="403183" y="238301"/>
                    </a:cubicBezTo>
                    <a:lnTo>
                      <a:pt x="61440" y="238301"/>
                    </a:lnTo>
                    <a:cubicBezTo>
                      <a:pt x="27508" y="238301"/>
                      <a:pt x="0" y="210793"/>
                      <a:pt x="0" y="176861"/>
                    </a:cubicBezTo>
                    <a:lnTo>
                      <a:pt x="0" y="61440"/>
                    </a:lnTo>
                    <a:cubicBezTo>
                      <a:pt x="0" y="27508"/>
                      <a:pt x="27508" y="0"/>
                      <a:pt x="61440" y="0"/>
                    </a:cubicBezTo>
                    <a:close/>
                  </a:path>
                </a:pathLst>
              </a:custGeom>
              <a:solidFill>
                <a:srgbClr val="FFFFFF"/>
              </a:solidFill>
              <a:ln w="9525" cap="sq">
                <a:solidFill>
                  <a:srgbClr val="0CC0DF"/>
                </a:solidFill>
                <a:prstDash val="solid"/>
                <a:miter/>
              </a:ln>
            </p:spPr>
            <p:txBody>
              <a:bodyPr/>
              <a:lstStyle/>
              <a:p>
                <a:endParaRPr lang="en-US"/>
              </a:p>
            </p:txBody>
          </p:sp>
          <p:sp>
            <p:nvSpPr>
              <p:cNvPr id="23" name="TextBox 23"/>
              <p:cNvSpPr txBox="1"/>
              <p:nvPr/>
            </p:nvSpPr>
            <p:spPr>
              <a:xfrm>
                <a:off x="-161523" y="-294809"/>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Logistic regression</a:t>
                </a:r>
              </a:p>
            </p:txBody>
          </p:sp>
        </p:grpSp>
        <p:grpSp>
          <p:nvGrpSpPr>
            <p:cNvPr id="24" name="Group 24"/>
            <p:cNvGrpSpPr/>
            <p:nvPr/>
          </p:nvGrpSpPr>
          <p:grpSpPr>
            <a:xfrm>
              <a:off x="-602349" y="2690443"/>
              <a:ext cx="4114802" cy="4259454"/>
              <a:chOff x="-121713" y="-345059"/>
              <a:chExt cx="812800" cy="841376"/>
            </a:xfrm>
          </p:grpSpPr>
          <p:sp>
            <p:nvSpPr>
              <p:cNvPr id="25" name="Freeform 25"/>
              <p:cNvSpPr/>
              <p:nvPr/>
            </p:nvSpPr>
            <p:spPr>
              <a:xfrm>
                <a:off x="0" y="0"/>
                <a:ext cx="525188" cy="178906"/>
              </a:xfrm>
              <a:custGeom>
                <a:avLst/>
                <a:gdLst/>
                <a:ahLst/>
                <a:cxnLst/>
                <a:rect l="l" t="t" r="r" b="b"/>
                <a:pathLst>
                  <a:path w="525188" h="178906">
                    <a:moveTo>
                      <a:pt x="54354" y="0"/>
                    </a:moveTo>
                    <a:lnTo>
                      <a:pt x="470834" y="0"/>
                    </a:lnTo>
                    <a:cubicBezTo>
                      <a:pt x="500853" y="0"/>
                      <a:pt x="525188" y="24335"/>
                      <a:pt x="525188" y="54354"/>
                    </a:cubicBezTo>
                    <a:lnTo>
                      <a:pt x="525188" y="124551"/>
                    </a:lnTo>
                    <a:cubicBezTo>
                      <a:pt x="525188" y="138967"/>
                      <a:pt x="519462" y="152792"/>
                      <a:pt x="509268" y="162985"/>
                    </a:cubicBezTo>
                    <a:cubicBezTo>
                      <a:pt x="499075" y="173179"/>
                      <a:pt x="485249" y="178906"/>
                      <a:pt x="470834" y="178906"/>
                    </a:cubicBezTo>
                    <a:lnTo>
                      <a:pt x="54354" y="178906"/>
                    </a:lnTo>
                    <a:cubicBezTo>
                      <a:pt x="39939" y="178906"/>
                      <a:pt x="26114" y="173179"/>
                      <a:pt x="15920" y="162985"/>
                    </a:cubicBezTo>
                    <a:cubicBezTo>
                      <a:pt x="5727" y="152792"/>
                      <a:pt x="0" y="138967"/>
                      <a:pt x="0" y="124551"/>
                    </a:cubicBezTo>
                    <a:lnTo>
                      <a:pt x="0" y="54354"/>
                    </a:lnTo>
                    <a:cubicBezTo>
                      <a:pt x="0" y="39939"/>
                      <a:pt x="5727" y="26114"/>
                      <a:pt x="15920" y="15920"/>
                    </a:cubicBezTo>
                    <a:cubicBezTo>
                      <a:pt x="26114" y="5727"/>
                      <a:pt x="39939" y="0"/>
                      <a:pt x="54354" y="0"/>
                    </a:cubicBezTo>
                    <a:close/>
                  </a:path>
                </a:pathLst>
              </a:custGeom>
              <a:solidFill>
                <a:srgbClr val="86EAE9"/>
              </a:solidFill>
            </p:spPr>
            <p:txBody>
              <a:bodyPr/>
              <a:lstStyle/>
              <a:p>
                <a:endParaRPr lang="en-US"/>
              </a:p>
            </p:txBody>
          </p:sp>
          <p:sp>
            <p:nvSpPr>
              <p:cNvPr id="26" name="TextBox 26"/>
              <p:cNvSpPr txBox="1"/>
              <p:nvPr/>
            </p:nvSpPr>
            <p:spPr>
              <a:xfrm>
                <a:off x="-121713" y="-345059"/>
                <a:ext cx="812800" cy="841376"/>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Data Pre-processing</a:t>
                </a:r>
              </a:p>
            </p:txBody>
          </p:sp>
        </p:grpSp>
        <p:sp>
          <p:nvSpPr>
            <p:cNvPr id="27" name="AutoShape 27"/>
            <p:cNvSpPr/>
            <p:nvPr/>
          </p:nvSpPr>
          <p:spPr>
            <a:xfrm>
              <a:off x="1337151" y="4264266"/>
              <a:ext cx="6055" cy="173034"/>
            </a:xfrm>
            <a:prstGeom prst="line">
              <a:avLst/>
            </a:prstGeom>
            <a:ln w="12700" cap="flat">
              <a:solidFill>
                <a:srgbClr val="1B131B"/>
              </a:solidFill>
              <a:prstDash val="solid"/>
              <a:headEnd type="none" w="sm" len="sm"/>
              <a:tailEnd type="arrow" w="med" len="sm"/>
            </a:ln>
          </p:spPr>
          <p:txBody>
            <a:bodyPr/>
            <a:lstStyle/>
            <a:p>
              <a:endParaRPr lang="en-US"/>
            </a:p>
          </p:txBody>
        </p:sp>
        <p:grpSp>
          <p:nvGrpSpPr>
            <p:cNvPr id="28" name="Group 28"/>
            <p:cNvGrpSpPr/>
            <p:nvPr/>
          </p:nvGrpSpPr>
          <p:grpSpPr>
            <a:xfrm>
              <a:off x="-602352" y="5059459"/>
              <a:ext cx="4114802" cy="4259461"/>
              <a:chOff x="-118983" y="-320271"/>
              <a:chExt cx="812800" cy="841375"/>
            </a:xfrm>
          </p:grpSpPr>
          <p:sp>
            <p:nvSpPr>
              <p:cNvPr id="29" name="Freeform 29"/>
              <p:cNvSpPr/>
              <p:nvPr/>
            </p:nvSpPr>
            <p:spPr>
              <a:xfrm>
                <a:off x="0" y="0"/>
                <a:ext cx="529277" cy="195820"/>
              </a:xfrm>
              <a:custGeom>
                <a:avLst/>
                <a:gdLst/>
                <a:ahLst/>
                <a:cxnLst/>
                <a:rect l="l" t="t" r="r" b="b"/>
                <a:pathLst>
                  <a:path w="529277" h="195820">
                    <a:moveTo>
                      <a:pt x="53935" y="0"/>
                    </a:moveTo>
                    <a:lnTo>
                      <a:pt x="475343" y="0"/>
                    </a:lnTo>
                    <a:cubicBezTo>
                      <a:pt x="489647" y="0"/>
                      <a:pt x="503366" y="5682"/>
                      <a:pt x="513480" y="15797"/>
                    </a:cubicBezTo>
                    <a:cubicBezTo>
                      <a:pt x="523595" y="25912"/>
                      <a:pt x="529277" y="39630"/>
                      <a:pt x="529277" y="53935"/>
                    </a:cubicBezTo>
                    <a:lnTo>
                      <a:pt x="529277" y="141886"/>
                    </a:lnTo>
                    <a:cubicBezTo>
                      <a:pt x="529277" y="171673"/>
                      <a:pt x="505130" y="195820"/>
                      <a:pt x="475343" y="195820"/>
                    </a:cubicBezTo>
                    <a:lnTo>
                      <a:pt x="53935" y="195820"/>
                    </a:lnTo>
                    <a:cubicBezTo>
                      <a:pt x="24147" y="195820"/>
                      <a:pt x="0" y="171673"/>
                      <a:pt x="0" y="141886"/>
                    </a:cubicBezTo>
                    <a:lnTo>
                      <a:pt x="0" y="53935"/>
                    </a:lnTo>
                    <a:cubicBezTo>
                      <a:pt x="0" y="24147"/>
                      <a:pt x="24147" y="0"/>
                      <a:pt x="53935" y="0"/>
                    </a:cubicBezTo>
                    <a:close/>
                  </a:path>
                </a:pathLst>
              </a:custGeom>
              <a:solidFill>
                <a:srgbClr val="86EAE9"/>
              </a:solidFill>
            </p:spPr>
            <p:txBody>
              <a:bodyPr/>
              <a:lstStyle/>
              <a:p>
                <a:endParaRPr lang="en-US"/>
              </a:p>
            </p:txBody>
          </p:sp>
          <p:sp>
            <p:nvSpPr>
              <p:cNvPr id="30" name="TextBox 30"/>
              <p:cNvSpPr txBox="1"/>
              <p:nvPr/>
            </p:nvSpPr>
            <p:spPr>
              <a:xfrm>
                <a:off x="-118983" y="-320271"/>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Model Selection</a:t>
                </a:r>
              </a:p>
            </p:txBody>
          </p:sp>
        </p:grpSp>
        <p:sp>
          <p:nvSpPr>
            <p:cNvPr id="31" name="AutoShape 31"/>
            <p:cNvSpPr/>
            <p:nvPr/>
          </p:nvSpPr>
          <p:spPr>
            <a:xfrm>
              <a:off x="1339733" y="6477631"/>
              <a:ext cx="0" cy="203200"/>
            </a:xfrm>
            <a:prstGeom prst="line">
              <a:avLst/>
            </a:prstGeom>
            <a:ln w="12700" cap="flat">
              <a:solidFill>
                <a:srgbClr val="1B131B"/>
              </a:solidFill>
              <a:prstDash val="solid"/>
              <a:headEnd type="none" w="sm" len="sm"/>
              <a:tailEnd type="arrow" w="med" len="sm"/>
            </a:ln>
          </p:spPr>
          <p:txBody>
            <a:bodyPr/>
            <a:lstStyle/>
            <a:p>
              <a:endParaRPr lang="en-US"/>
            </a:p>
          </p:txBody>
        </p:sp>
        <p:grpSp>
          <p:nvGrpSpPr>
            <p:cNvPr id="32" name="Group 32"/>
            <p:cNvGrpSpPr/>
            <p:nvPr/>
          </p:nvGrpSpPr>
          <p:grpSpPr>
            <a:xfrm>
              <a:off x="-710330" y="6208210"/>
              <a:ext cx="4114802" cy="4259449"/>
              <a:chOff x="-140312" y="-316010"/>
              <a:chExt cx="812800" cy="841375"/>
            </a:xfrm>
          </p:grpSpPr>
          <p:sp>
            <p:nvSpPr>
              <p:cNvPr id="33" name="Freeform 33"/>
              <p:cNvSpPr/>
              <p:nvPr/>
            </p:nvSpPr>
            <p:spPr>
              <a:xfrm>
                <a:off x="0" y="0"/>
                <a:ext cx="529277" cy="178906"/>
              </a:xfrm>
              <a:custGeom>
                <a:avLst/>
                <a:gdLst/>
                <a:ahLst/>
                <a:cxnLst/>
                <a:rect l="l" t="t" r="r" b="b"/>
                <a:pathLst>
                  <a:path w="529277" h="178906">
                    <a:moveTo>
                      <a:pt x="53935" y="0"/>
                    </a:moveTo>
                    <a:lnTo>
                      <a:pt x="475343" y="0"/>
                    </a:lnTo>
                    <a:cubicBezTo>
                      <a:pt x="489647" y="0"/>
                      <a:pt x="503366" y="5682"/>
                      <a:pt x="513480" y="15797"/>
                    </a:cubicBezTo>
                    <a:cubicBezTo>
                      <a:pt x="523595" y="25912"/>
                      <a:pt x="529277" y="39630"/>
                      <a:pt x="529277" y="53935"/>
                    </a:cubicBezTo>
                    <a:lnTo>
                      <a:pt x="529277" y="124971"/>
                    </a:lnTo>
                    <a:cubicBezTo>
                      <a:pt x="529277" y="154758"/>
                      <a:pt x="505130" y="178906"/>
                      <a:pt x="475343" y="178906"/>
                    </a:cubicBezTo>
                    <a:lnTo>
                      <a:pt x="53935" y="178906"/>
                    </a:lnTo>
                    <a:cubicBezTo>
                      <a:pt x="24147" y="178906"/>
                      <a:pt x="0" y="154758"/>
                      <a:pt x="0" y="124971"/>
                    </a:cubicBezTo>
                    <a:lnTo>
                      <a:pt x="0" y="53935"/>
                    </a:lnTo>
                    <a:cubicBezTo>
                      <a:pt x="0" y="24147"/>
                      <a:pt x="24147" y="0"/>
                      <a:pt x="53935" y="0"/>
                    </a:cubicBezTo>
                    <a:close/>
                  </a:path>
                </a:pathLst>
              </a:custGeom>
              <a:solidFill>
                <a:srgbClr val="86EAE9"/>
              </a:solidFill>
            </p:spPr>
            <p:txBody>
              <a:bodyPr/>
              <a:lstStyle/>
              <a:p>
                <a:endParaRPr lang="en-US"/>
              </a:p>
            </p:txBody>
          </p:sp>
          <p:sp>
            <p:nvSpPr>
              <p:cNvPr id="34" name="TextBox 34"/>
              <p:cNvSpPr txBox="1"/>
              <p:nvPr/>
            </p:nvSpPr>
            <p:spPr>
              <a:xfrm>
                <a:off x="-140312" y="-316010"/>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Model Building</a:t>
                </a:r>
              </a:p>
            </p:txBody>
          </p:sp>
        </p:grpSp>
        <p:sp>
          <p:nvSpPr>
            <p:cNvPr id="35" name="AutoShape 35"/>
            <p:cNvSpPr/>
            <p:nvPr/>
          </p:nvSpPr>
          <p:spPr>
            <a:xfrm>
              <a:off x="1339733" y="7672170"/>
              <a:ext cx="0" cy="135836"/>
            </a:xfrm>
            <a:prstGeom prst="line">
              <a:avLst/>
            </a:prstGeom>
            <a:ln w="12700" cap="flat">
              <a:solidFill>
                <a:srgbClr val="1B131B"/>
              </a:solidFill>
              <a:prstDash val="solid"/>
              <a:headEnd type="none" w="sm" len="sm"/>
              <a:tailEnd type="arrow" w="med" len="sm"/>
            </a:ln>
          </p:spPr>
          <p:txBody>
            <a:bodyPr/>
            <a:lstStyle/>
            <a:p>
              <a:endParaRPr lang="en-US"/>
            </a:p>
          </p:txBody>
        </p:sp>
        <p:grpSp>
          <p:nvGrpSpPr>
            <p:cNvPr id="36" name="Group 36"/>
            <p:cNvGrpSpPr/>
            <p:nvPr/>
          </p:nvGrpSpPr>
          <p:grpSpPr>
            <a:xfrm>
              <a:off x="-656338" y="3923511"/>
              <a:ext cx="4114802" cy="4259457"/>
              <a:chOff x="-129647" y="-319770"/>
              <a:chExt cx="812800" cy="841375"/>
            </a:xfrm>
          </p:grpSpPr>
          <p:sp>
            <p:nvSpPr>
              <p:cNvPr id="37" name="Freeform 37"/>
              <p:cNvSpPr/>
              <p:nvPr/>
            </p:nvSpPr>
            <p:spPr>
              <a:xfrm>
                <a:off x="0" y="0"/>
                <a:ext cx="529277" cy="184748"/>
              </a:xfrm>
              <a:custGeom>
                <a:avLst/>
                <a:gdLst/>
                <a:ahLst/>
                <a:cxnLst/>
                <a:rect l="l" t="t" r="r" b="b"/>
                <a:pathLst>
                  <a:path w="529277" h="184748">
                    <a:moveTo>
                      <a:pt x="53935" y="0"/>
                    </a:moveTo>
                    <a:lnTo>
                      <a:pt x="475343" y="0"/>
                    </a:lnTo>
                    <a:cubicBezTo>
                      <a:pt x="489647" y="0"/>
                      <a:pt x="503366" y="5682"/>
                      <a:pt x="513480" y="15797"/>
                    </a:cubicBezTo>
                    <a:cubicBezTo>
                      <a:pt x="523595" y="25912"/>
                      <a:pt x="529277" y="39630"/>
                      <a:pt x="529277" y="53935"/>
                    </a:cubicBezTo>
                    <a:lnTo>
                      <a:pt x="529277" y="130813"/>
                    </a:lnTo>
                    <a:cubicBezTo>
                      <a:pt x="529277" y="160600"/>
                      <a:pt x="505130" y="184748"/>
                      <a:pt x="475343" y="184748"/>
                    </a:cubicBezTo>
                    <a:lnTo>
                      <a:pt x="53935" y="184748"/>
                    </a:lnTo>
                    <a:cubicBezTo>
                      <a:pt x="39630" y="184748"/>
                      <a:pt x="25912" y="179065"/>
                      <a:pt x="15797" y="168951"/>
                    </a:cubicBezTo>
                    <a:cubicBezTo>
                      <a:pt x="5682" y="158836"/>
                      <a:pt x="0" y="145118"/>
                      <a:pt x="0" y="130813"/>
                    </a:cubicBezTo>
                    <a:lnTo>
                      <a:pt x="0" y="53935"/>
                    </a:lnTo>
                    <a:cubicBezTo>
                      <a:pt x="0" y="24147"/>
                      <a:pt x="24147" y="0"/>
                      <a:pt x="53935" y="0"/>
                    </a:cubicBezTo>
                    <a:close/>
                  </a:path>
                </a:pathLst>
              </a:custGeom>
              <a:solidFill>
                <a:srgbClr val="86EAE9"/>
              </a:solidFill>
            </p:spPr>
            <p:txBody>
              <a:bodyPr/>
              <a:lstStyle/>
              <a:p>
                <a:endParaRPr lang="en-US"/>
              </a:p>
            </p:txBody>
          </p:sp>
          <p:sp>
            <p:nvSpPr>
              <p:cNvPr id="38" name="TextBox 38"/>
              <p:cNvSpPr txBox="1"/>
              <p:nvPr/>
            </p:nvSpPr>
            <p:spPr>
              <a:xfrm>
                <a:off x="-129647" y="-319770"/>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Feature Engineering</a:t>
                </a:r>
              </a:p>
            </p:txBody>
          </p:sp>
        </p:grpSp>
        <p:sp>
          <p:nvSpPr>
            <p:cNvPr id="39" name="AutoShape 39"/>
            <p:cNvSpPr/>
            <p:nvPr/>
          </p:nvSpPr>
          <p:spPr>
            <a:xfrm flipH="1">
              <a:off x="1339733" y="5343009"/>
              <a:ext cx="3473" cy="199336"/>
            </a:xfrm>
            <a:prstGeom prst="line">
              <a:avLst/>
            </a:prstGeom>
            <a:ln w="12700" cap="flat">
              <a:solidFill>
                <a:srgbClr val="1B131B"/>
              </a:solidFill>
              <a:prstDash val="solid"/>
              <a:headEnd type="none" w="sm" len="sm"/>
              <a:tailEnd type="arrow" w="med" len="sm"/>
            </a:ln>
          </p:spPr>
          <p:txBody>
            <a:bodyPr/>
            <a:lstStyle/>
            <a:p>
              <a:endParaRPr lang="en-US"/>
            </a:p>
          </p:txBody>
        </p:sp>
        <p:grpSp>
          <p:nvGrpSpPr>
            <p:cNvPr id="40" name="Group 40"/>
            <p:cNvGrpSpPr/>
            <p:nvPr/>
          </p:nvGrpSpPr>
          <p:grpSpPr>
            <a:xfrm>
              <a:off x="-615054" y="8389312"/>
              <a:ext cx="4114802" cy="4259453"/>
              <a:chOff x="-127801" y="-314893"/>
              <a:chExt cx="812800" cy="841375"/>
            </a:xfrm>
          </p:grpSpPr>
          <p:sp>
            <p:nvSpPr>
              <p:cNvPr id="41" name="Freeform 41"/>
              <p:cNvSpPr/>
              <p:nvPr/>
            </p:nvSpPr>
            <p:spPr>
              <a:xfrm>
                <a:off x="0" y="0"/>
                <a:ext cx="520104" cy="203183"/>
              </a:xfrm>
              <a:custGeom>
                <a:avLst/>
                <a:gdLst/>
                <a:ahLst/>
                <a:cxnLst/>
                <a:rect l="l" t="t" r="r" b="b"/>
                <a:pathLst>
                  <a:path w="520104" h="203183">
                    <a:moveTo>
                      <a:pt x="54886" y="0"/>
                    </a:moveTo>
                    <a:lnTo>
                      <a:pt x="465219" y="0"/>
                    </a:lnTo>
                    <a:cubicBezTo>
                      <a:pt x="495531" y="0"/>
                      <a:pt x="520104" y="24573"/>
                      <a:pt x="520104" y="54886"/>
                    </a:cubicBezTo>
                    <a:lnTo>
                      <a:pt x="520104" y="148297"/>
                    </a:lnTo>
                    <a:cubicBezTo>
                      <a:pt x="520104" y="178609"/>
                      <a:pt x="495531" y="203183"/>
                      <a:pt x="465219" y="203183"/>
                    </a:cubicBezTo>
                    <a:lnTo>
                      <a:pt x="54886" y="203183"/>
                    </a:lnTo>
                    <a:cubicBezTo>
                      <a:pt x="24573" y="203183"/>
                      <a:pt x="0" y="178609"/>
                      <a:pt x="0" y="148297"/>
                    </a:cubicBezTo>
                    <a:lnTo>
                      <a:pt x="0" y="54886"/>
                    </a:lnTo>
                    <a:cubicBezTo>
                      <a:pt x="0" y="24573"/>
                      <a:pt x="24573" y="0"/>
                      <a:pt x="54886" y="0"/>
                    </a:cubicBezTo>
                    <a:close/>
                  </a:path>
                </a:pathLst>
              </a:custGeom>
              <a:solidFill>
                <a:srgbClr val="86EAE9"/>
              </a:solidFill>
            </p:spPr>
            <p:txBody>
              <a:bodyPr/>
              <a:lstStyle/>
              <a:p>
                <a:endParaRPr lang="en-US"/>
              </a:p>
            </p:txBody>
          </p:sp>
          <p:sp>
            <p:nvSpPr>
              <p:cNvPr id="42" name="TextBox 42"/>
              <p:cNvSpPr txBox="1"/>
              <p:nvPr/>
            </p:nvSpPr>
            <p:spPr>
              <a:xfrm>
                <a:off x="-127801" y="-314893"/>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Data Splitting</a:t>
                </a:r>
              </a:p>
            </p:txBody>
          </p:sp>
        </p:grpSp>
        <p:sp>
          <p:nvSpPr>
            <p:cNvPr id="43" name="AutoShape 43"/>
            <p:cNvSpPr/>
            <p:nvPr/>
          </p:nvSpPr>
          <p:spPr>
            <a:xfrm>
              <a:off x="1341616" y="9805656"/>
              <a:ext cx="6837" cy="177800"/>
            </a:xfrm>
            <a:prstGeom prst="line">
              <a:avLst/>
            </a:prstGeom>
            <a:ln w="12700" cap="flat">
              <a:solidFill>
                <a:srgbClr val="1B131B"/>
              </a:solidFill>
              <a:prstDash val="solid"/>
              <a:headEnd type="none" w="sm" len="sm"/>
              <a:tailEnd type="arrow" w="med" len="sm"/>
            </a:ln>
          </p:spPr>
          <p:txBody>
            <a:bodyPr/>
            <a:lstStyle/>
            <a:p>
              <a:endParaRPr lang="en-US"/>
            </a:p>
          </p:txBody>
        </p:sp>
        <p:grpSp>
          <p:nvGrpSpPr>
            <p:cNvPr id="44" name="Group 44"/>
            <p:cNvGrpSpPr/>
            <p:nvPr/>
          </p:nvGrpSpPr>
          <p:grpSpPr>
            <a:xfrm>
              <a:off x="-646916" y="9566578"/>
              <a:ext cx="4114797" cy="4259468"/>
              <a:chOff x="-132566" y="-330747"/>
              <a:chExt cx="812800" cy="841375"/>
            </a:xfrm>
          </p:grpSpPr>
          <p:sp>
            <p:nvSpPr>
              <p:cNvPr id="45" name="Freeform 45"/>
              <p:cNvSpPr/>
              <p:nvPr/>
            </p:nvSpPr>
            <p:spPr>
              <a:xfrm>
                <a:off x="0" y="0"/>
                <a:ext cx="521132" cy="191845"/>
              </a:xfrm>
              <a:custGeom>
                <a:avLst/>
                <a:gdLst/>
                <a:ahLst/>
                <a:cxnLst/>
                <a:rect l="l" t="t" r="r" b="b"/>
                <a:pathLst>
                  <a:path w="521132" h="191845">
                    <a:moveTo>
                      <a:pt x="54778" y="0"/>
                    </a:moveTo>
                    <a:lnTo>
                      <a:pt x="466354" y="0"/>
                    </a:lnTo>
                    <a:cubicBezTo>
                      <a:pt x="480882" y="0"/>
                      <a:pt x="494815" y="5771"/>
                      <a:pt x="505088" y="16044"/>
                    </a:cubicBezTo>
                    <a:cubicBezTo>
                      <a:pt x="515360" y="26317"/>
                      <a:pt x="521132" y="40250"/>
                      <a:pt x="521132" y="54778"/>
                    </a:cubicBezTo>
                    <a:lnTo>
                      <a:pt x="521132" y="137068"/>
                    </a:lnTo>
                    <a:cubicBezTo>
                      <a:pt x="521132" y="151596"/>
                      <a:pt x="515360" y="165528"/>
                      <a:pt x="505088" y="175801"/>
                    </a:cubicBezTo>
                    <a:cubicBezTo>
                      <a:pt x="494815" y="186074"/>
                      <a:pt x="480882" y="191845"/>
                      <a:pt x="466354" y="191845"/>
                    </a:cubicBezTo>
                    <a:lnTo>
                      <a:pt x="54778" y="191845"/>
                    </a:lnTo>
                    <a:cubicBezTo>
                      <a:pt x="40250" y="191845"/>
                      <a:pt x="26317" y="186074"/>
                      <a:pt x="16044" y="175801"/>
                    </a:cubicBezTo>
                    <a:cubicBezTo>
                      <a:pt x="5771" y="165528"/>
                      <a:pt x="0" y="151596"/>
                      <a:pt x="0" y="137068"/>
                    </a:cubicBezTo>
                    <a:lnTo>
                      <a:pt x="0" y="54778"/>
                    </a:lnTo>
                    <a:cubicBezTo>
                      <a:pt x="0" y="40250"/>
                      <a:pt x="5771" y="26317"/>
                      <a:pt x="16044" y="16044"/>
                    </a:cubicBezTo>
                    <a:cubicBezTo>
                      <a:pt x="26317" y="5771"/>
                      <a:pt x="40250" y="0"/>
                      <a:pt x="54778" y="0"/>
                    </a:cubicBezTo>
                    <a:close/>
                  </a:path>
                </a:pathLst>
              </a:custGeom>
              <a:solidFill>
                <a:srgbClr val="86EAE9"/>
              </a:solidFill>
            </p:spPr>
            <p:txBody>
              <a:bodyPr/>
              <a:lstStyle/>
              <a:p>
                <a:endParaRPr lang="en-US"/>
              </a:p>
            </p:txBody>
          </p:sp>
          <p:sp>
            <p:nvSpPr>
              <p:cNvPr id="46" name="TextBox 46"/>
              <p:cNvSpPr txBox="1"/>
              <p:nvPr/>
            </p:nvSpPr>
            <p:spPr>
              <a:xfrm>
                <a:off x="-132566" y="-330747"/>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Web-based UI</a:t>
                </a:r>
              </a:p>
            </p:txBody>
          </p:sp>
        </p:grpSp>
        <p:sp>
          <p:nvSpPr>
            <p:cNvPr id="47" name="AutoShape 47"/>
            <p:cNvSpPr/>
            <p:nvPr/>
          </p:nvSpPr>
          <p:spPr>
            <a:xfrm flipH="1">
              <a:off x="1343313" y="11012068"/>
              <a:ext cx="5140" cy="228919"/>
            </a:xfrm>
            <a:prstGeom prst="line">
              <a:avLst/>
            </a:prstGeom>
            <a:ln w="12700" cap="flat">
              <a:solidFill>
                <a:srgbClr val="1B131B"/>
              </a:solidFill>
              <a:prstDash val="solid"/>
              <a:headEnd type="none" w="sm" len="sm"/>
              <a:tailEnd type="arrow" w="med" len="sm"/>
            </a:ln>
          </p:spPr>
          <p:txBody>
            <a:bodyPr/>
            <a:lstStyle/>
            <a:p>
              <a:endParaRPr lang="en-US"/>
            </a:p>
          </p:txBody>
        </p:sp>
        <p:grpSp>
          <p:nvGrpSpPr>
            <p:cNvPr id="48" name="Group 48"/>
            <p:cNvGrpSpPr/>
            <p:nvPr/>
          </p:nvGrpSpPr>
          <p:grpSpPr>
            <a:xfrm>
              <a:off x="-678791" y="7175785"/>
              <a:ext cx="4114803" cy="4259449"/>
              <a:chOff x="-140391" y="-340528"/>
              <a:chExt cx="812800" cy="841375"/>
            </a:xfrm>
          </p:grpSpPr>
          <p:sp>
            <p:nvSpPr>
              <p:cNvPr id="49" name="Freeform 49"/>
              <p:cNvSpPr/>
              <p:nvPr/>
            </p:nvSpPr>
            <p:spPr>
              <a:xfrm>
                <a:off x="0" y="0"/>
                <a:ext cx="520418" cy="178906"/>
              </a:xfrm>
              <a:custGeom>
                <a:avLst/>
                <a:gdLst/>
                <a:ahLst/>
                <a:cxnLst/>
                <a:rect l="l" t="t" r="r" b="b"/>
                <a:pathLst>
                  <a:path w="520418" h="178906">
                    <a:moveTo>
                      <a:pt x="54853" y="0"/>
                    </a:moveTo>
                    <a:lnTo>
                      <a:pt x="465566" y="0"/>
                    </a:lnTo>
                    <a:cubicBezTo>
                      <a:pt x="495860" y="0"/>
                      <a:pt x="520418" y="24558"/>
                      <a:pt x="520418" y="54853"/>
                    </a:cubicBezTo>
                    <a:lnTo>
                      <a:pt x="520418" y="124053"/>
                    </a:lnTo>
                    <a:cubicBezTo>
                      <a:pt x="520418" y="138601"/>
                      <a:pt x="514639" y="152553"/>
                      <a:pt x="504352" y="162840"/>
                    </a:cubicBezTo>
                    <a:cubicBezTo>
                      <a:pt x="494066" y="173126"/>
                      <a:pt x="480114" y="178906"/>
                      <a:pt x="465566" y="178906"/>
                    </a:cubicBezTo>
                    <a:lnTo>
                      <a:pt x="54853" y="178906"/>
                    </a:lnTo>
                    <a:cubicBezTo>
                      <a:pt x="40305" y="178906"/>
                      <a:pt x="26353" y="173126"/>
                      <a:pt x="16066" y="162840"/>
                    </a:cubicBezTo>
                    <a:cubicBezTo>
                      <a:pt x="5779" y="152553"/>
                      <a:pt x="0" y="138601"/>
                      <a:pt x="0" y="124053"/>
                    </a:cubicBezTo>
                    <a:lnTo>
                      <a:pt x="0" y="54853"/>
                    </a:lnTo>
                    <a:cubicBezTo>
                      <a:pt x="0" y="40305"/>
                      <a:pt x="5779" y="26353"/>
                      <a:pt x="16066" y="16066"/>
                    </a:cubicBezTo>
                    <a:cubicBezTo>
                      <a:pt x="26353" y="5779"/>
                      <a:pt x="40305" y="0"/>
                      <a:pt x="54853" y="0"/>
                    </a:cubicBezTo>
                    <a:close/>
                  </a:path>
                </a:pathLst>
              </a:custGeom>
              <a:solidFill>
                <a:srgbClr val="86EAE9"/>
              </a:solidFill>
            </p:spPr>
            <p:txBody>
              <a:bodyPr/>
              <a:lstStyle/>
              <a:p>
                <a:endParaRPr lang="en-US"/>
              </a:p>
            </p:txBody>
          </p:sp>
          <p:sp>
            <p:nvSpPr>
              <p:cNvPr id="50" name="TextBox 50"/>
              <p:cNvSpPr txBox="1"/>
              <p:nvPr/>
            </p:nvSpPr>
            <p:spPr>
              <a:xfrm>
                <a:off x="-140391" y="-340528"/>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Implementation</a:t>
                </a:r>
              </a:p>
            </p:txBody>
          </p:sp>
        </p:grpSp>
        <p:sp>
          <p:nvSpPr>
            <p:cNvPr id="51" name="AutoShape 51"/>
            <p:cNvSpPr/>
            <p:nvPr/>
          </p:nvSpPr>
          <p:spPr>
            <a:xfrm>
              <a:off x="1339733" y="8713715"/>
              <a:ext cx="9515" cy="185988"/>
            </a:xfrm>
            <a:prstGeom prst="line">
              <a:avLst/>
            </a:prstGeom>
            <a:ln w="12700" cap="flat">
              <a:solidFill>
                <a:srgbClr val="1B131B"/>
              </a:solidFill>
              <a:prstDash val="solid"/>
              <a:headEnd type="none" w="sm" len="sm"/>
              <a:tailEnd type="arrow" w="med" len="sm"/>
            </a:ln>
          </p:spPr>
          <p:txBody>
            <a:bodyPr/>
            <a:lstStyle/>
            <a:p>
              <a:endParaRPr lang="en-US"/>
            </a:p>
          </p:txBody>
        </p:sp>
        <p:grpSp>
          <p:nvGrpSpPr>
            <p:cNvPr id="52" name="Group 52"/>
            <p:cNvGrpSpPr/>
            <p:nvPr/>
          </p:nvGrpSpPr>
          <p:grpSpPr>
            <a:xfrm>
              <a:off x="-602352" y="10770854"/>
              <a:ext cx="4114802" cy="4259449"/>
              <a:chOff x="-118983" y="-327359"/>
              <a:chExt cx="812800" cy="841375"/>
            </a:xfrm>
          </p:grpSpPr>
          <p:sp>
            <p:nvSpPr>
              <p:cNvPr id="53" name="Freeform 53"/>
              <p:cNvSpPr/>
              <p:nvPr/>
            </p:nvSpPr>
            <p:spPr>
              <a:xfrm>
                <a:off x="0" y="0"/>
                <a:ext cx="529277" cy="178906"/>
              </a:xfrm>
              <a:custGeom>
                <a:avLst/>
                <a:gdLst/>
                <a:ahLst/>
                <a:cxnLst/>
                <a:rect l="l" t="t" r="r" b="b"/>
                <a:pathLst>
                  <a:path w="529277" h="178906">
                    <a:moveTo>
                      <a:pt x="53935" y="0"/>
                    </a:moveTo>
                    <a:lnTo>
                      <a:pt x="475343" y="0"/>
                    </a:lnTo>
                    <a:cubicBezTo>
                      <a:pt x="489647" y="0"/>
                      <a:pt x="503366" y="5682"/>
                      <a:pt x="513480" y="15797"/>
                    </a:cubicBezTo>
                    <a:cubicBezTo>
                      <a:pt x="523595" y="25912"/>
                      <a:pt x="529277" y="39630"/>
                      <a:pt x="529277" y="53935"/>
                    </a:cubicBezTo>
                    <a:lnTo>
                      <a:pt x="529277" y="124971"/>
                    </a:lnTo>
                    <a:cubicBezTo>
                      <a:pt x="529277" y="154758"/>
                      <a:pt x="505130" y="178906"/>
                      <a:pt x="475343" y="178906"/>
                    </a:cubicBezTo>
                    <a:lnTo>
                      <a:pt x="53935" y="178906"/>
                    </a:lnTo>
                    <a:cubicBezTo>
                      <a:pt x="24147" y="178906"/>
                      <a:pt x="0" y="154758"/>
                      <a:pt x="0" y="124971"/>
                    </a:cubicBezTo>
                    <a:lnTo>
                      <a:pt x="0" y="53935"/>
                    </a:lnTo>
                    <a:cubicBezTo>
                      <a:pt x="0" y="24147"/>
                      <a:pt x="24147" y="0"/>
                      <a:pt x="53935" y="0"/>
                    </a:cubicBezTo>
                    <a:close/>
                  </a:path>
                </a:pathLst>
              </a:custGeom>
              <a:solidFill>
                <a:srgbClr val="86EAE9"/>
              </a:solidFill>
            </p:spPr>
            <p:txBody>
              <a:bodyPr/>
              <a:lstStyle/>
              <a:p>
                <a:endParaRPr lang="en-US" dirty="0"/>
              </a:p>
            </p:txBody>
          </p:sp>
          <p:sp>
            <p:nvSpPr>
              <p:cNvPr id="54" name="TextBox 54"/>
              <p:cNvSpPr txBox="1"/>
              <p:nvPr/>
            </p:nvSpPr>
            <p:spPr>
              <a:xfrm>
                <a:off x="-118983" y="-327359"/>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Analysis Report</a:t>
                </a:r>
              </a:p>
            </p:txBody>
          </p:sp>
        </p:grpSp>
        <p:grpSp>
          <p:nvGrpSpPr>
            <p:cNvPr id="55" name="Group 55"/>
            <p:cNvGrpSpPr/>
            <p:nvPr/>
          </p:nvGrpSpPr>
          <p:grpSpPr>
            <a:xfrm>
              <a:off x="5607709" y="3209473"/>
              <a:ext cx="4114802" cy="4259456"/>
              <a:chOff x="-144141" y="-333048"/>
              <a:chExt cx="812800" cy="841375"/>
            </a:xfrm>
          </p:grpSpPr>
          <p:sp>
            <p:nvSpPr>
              <p:cNvPr id="56" name="Freeform 56"/>
              <p:cNvSpPr/>
              <p:nvPr/>
            </p:nvSpPr>
            <p:spPr>
              <a:xfrm>
                <a:off x="0" y="0"/>
                <a:ext cx="524519" cy="183923"/>
              </a:xfrm>
              <a:custGeom>
                <a:avLst/>
                <a:gdLst/>
                <a:ahLst/>
                <a:cxnLst/>
                <a:rect l="l" t="t" r="r" b="b"/>
                <a:pathLst>
                  <a:path w="524519" h="183923">
                    <a:moveTo>
                      <a:pt x="54424" y="0"/>
                    </a:moveTo>
                    <a:lnTo>
                      <a:pt x="470095" y="0"/>
                    </a:lnTo>
                    <a:cubicBezTo>
                      <a:pt x="500153" y="0"/>
                      <a:pt x="524519" y="24366"/>
                      <a:pt x="524519" y="54424"/>
                    </a:cubicBezTo>
                    <a:lnTo>
                      <a:pt x="524519" y="129499"/>
                    </a:lnTo>
                    <a:cubicBezTo>
                      <a:pt x="524519" y="159556"/>
                      <a:pt x="500153" y="183923"/>
                      <a:pt x="470095" y="183923"/>
                    </a:cubicBezTo>
                    <a:lnTo>
                      <a:pt x="54424" y="183923"/>
                    </a:lnTo>
                    <a:cubicBezTo>
                      <a:pt x="24366" y="183923"/>
                      <a:pt x="0" y="159556"/>
                      <a:pt x="0" y="129499"/>
                    </a:cubicBezTo>
                    <a:lnTo>
                      <a:pt x="0" y="54424"/>
                    </a:lnTo>
                    <a:cubicBezTo>
                      <a:pt x="0" y="24366"/>
                      <a:pt x="24366" y="0"/>
                      <a:pt x="54424" y="0"/>
                    </a:cubicBezTo>
                    <a:close/>
                  </a:path>
                </a:pathLst>
              </a:custGeom>
              <a:solidFill>
                <a:srgbClr val="FFFFFF"/>
              </a:solidFill>
              <a:ln w="9525" cap="sq">
                <a:solidFill>
                  <a:srgbClr val="0CC0DF"/>
                </a:solidFill>
                <a:prstDash val="solid"/>
                <a:miter/>
              </a:ln>
            </p:spPr>
            <p:txBody>
              <a:bodyPr/>
              <a:lstStyle/>
              <a:p>
                <a:endParaRPr lang="en-US"/>
              </a:p>
            </p:txBody>
          </p:sp>
          <p:sp>
            <p:nvSpPr>
              <p:cNvPr id="57" name="TextBox 57"/>
              <p:cNvSpPr txBox="1"/>
              <p:nvPr/>
            </p:nvSpPr>
            <p:spPr>
              <a:xfrm>
                <a:off x="-144141" y="-333048"/>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Data Cleaning</a:t>
                </a:r>
              </a:p>
            </p:txBody>
          </p:sp>
        </p:grpSp>
        <p:grpSp>
          <p:nvGrpSpPr>
            <p:cNvPr id="58" name="Group 58"/>
            <p:cNvGrpSpPr/>
            <p:nvPr/>
          </p:nvGrpSpPr>
          <p:grpSpPr>
            <a:xfrm>
              <a:off x="8526242" y="3143041"/>
              <a:ext cx="4114798" cy="4259468"/>
              <a:chOff x="-143311" y="-345437"/>
              <a:chExt cx="812800" cy="841375"/>
            </a:xfrm>
          </p:grpSpPr>
          <p:sp>
            <p:nvSpPr>
              <p:cNvPr id="59" name="Freeform 59"/>
              <p:cNvSpPr/>
              <p:nvPr/>
            </p:nvSpPr>
            <p:spPr>
              <a:xfrm>
                <a:off x="0" y="0"/>
                <a:ext cx="526178" cy="184326"/>
              </a:xfrm>
              <a:custGeom>
                <a:avLst/>
                <a:gdLst/>
                <a:ahLst/>
                <a:cxnLst/>
                <a:rect l="l" t="t" r="r" b="b"/>
                <a:pathLst>
                  <a:path w="526178" h="184326">
                    <a:moveTo>
                      <a:pt x="54252" y="0"/>
                    </a:moveTo>
                    <a:lnTo>
                      <a:pt x="471926" y="0"/>
                    </a:lnTo>
                    <a:cubicBezTo>
                      <a:pt x="501888" y="0"/>
                      <a:pt x="526178" y="24290"/>
                      <a:pt x="526178" y="54252"/>
                    </a:cubicBezTo>
                    <a:lnTo>
                      <a:pt x="526178" y="130074"/>
                    </a:lnTo>
                    <a:cubicBezTo>
                      <a:pt x="526178" y="160037"/>
                      <a:pt x="501888" y="184326"/>
                      <a:pt x="471926" y="184326"/>
                    </a:cubicBezTo>
                    <a:lnTo>
                      <a:pt x="54252" y="184326"/>
                    </a:lnTo>
                    <a:cubicBezTo>
                      <a:pt x="24290" y="184326"/>
                      <a:pt x="0" y="160037"/>
                      <a:pt x="0" y="130074"/>
                    </a:cubicBezTo>
                    <a:lnTo>
                      <a:pt x="0" y="54252"/>
                    </a:lnTo>
                    <a:cubicBezTo>
                      <a:pt x="0" y="24290"/>
                      <a:pt x="24290" y="0"/>
                      <a:pt x="54252" y="0"/>
                    </a:cubicBezTo>
                    <a:close/>
                  </a:path>
                </a:pathLst>
              </a:custGeom>
              <a:solidFill>
                <a:srgbClr val="FFFFFF"/>
              </a:solidFill>
              <a:ln w="9525" cap="sq">
                <a:solidFill>
                  <a:srgbClr val="0CC0DF"/>
                </a:solidFill>
                <a:prstDash val="solid"/>
                <a:miter/>
              </a:ln>
            </p:spPr>
            <p:txBody>
              <a:bodyPr/>
              <a:lstStyle/>
              <a:p>
                <a:endParaRPr lang="en-US"/>
              </a:p>
            </p:txBody>
          </p:sp>
          <p:sp>
            <p:nvSpPr>
              <p:cNvPr id="60" name="TextBox 60"/>
              <p:cNvSpPr txBox="1"/>
              <p:nvPr/>
            </p:nvSpPr>
            <p:spPr>
              <a:xfrm>
                <a:off x="-143311" y="-345437"/>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Data Preprocessing</a:t>
                </a:r>
              </a:p>
            </p:txBody>
          </p:sp>
        </p:grpSp>
        <p:sp>
          <p:nvSpPr>
            <p:cNvPr id="61" name="AutoShape 61"/>
            <p:cNvSpPr/>
            <p:nvPr/>
          </p:nvSpPr>
          <p:spPr>
            <a:xfrm>
              <a:off x="5963801" y="5355709"/>
              <a:ext cx="373622" cy="5373"/>
            </a:xfrm>
            <a:prstGeom prst="line">
              <a:avLst/>
            </a:prstGeom>
            <a:ln w="12700" cap="flat">
              <a:solidFill>
                <a:srgbClr val="1B131B"/>
              </a:solidFill>
              <a:prstDash val="solid"/>
              <a:headEnd type="none" w="sm" len="sm"/>
              <a:tailEnd type="arrow" w="med" len="sm"/>
            </a:ln>
          </p:spPr>
          <p:txBody>
            <a:bodyPr/>
            <a:lstStyle/>
            <a:p>
              <a:endParaRPr lang="en-US"/>
            </a:p>
          </p:txBody>
        </p:sp>
        <p:sp>
          <p:nvSpPr>
            <p:cNvPr id="62" name="AutoShape 62"/>
            <p:cNvSpPr/>
            <p:nvPr/>
          </p:nvSpPr>
          <p:spPr>
            <a:xfrm flipV="1">
              <a:off x="8992802" y="5358395"/>
              <a:ext cx="258953" cy="2687"/>
            </a:xfrm>
            <a:prstGeom prst="line">
              <a:avLst/>
            </a:prstGeom>
            <a:ln w="12700" cap="flat">
              <a:solidFill>
                <a:srgbClr val="1B131B"/>
              </a:solidFill>
              <a:prstDash val="solid"/>
              <a:headEnd type="none" w="sm" len="sm"/>
              <a:tailEnd type="arrow" w="med" len="sm"/>
            </a:ln>
          </p:spPr>
          <p:txBody>
            <a:bodyPr/>
            <a:lstStyle/>
            <a:p>
              <a:endParaRPr lang="en-US"/>
            </a:p>
          </p:txBody>
        </p:sp>
        <p:grpSp>
          <p:nvGrpSpPr>
            <p:cNvPr id="63" name="Group 63"/>
            <p:cNvGrpSpPr/>
            <p:nvPr/>
          </p:nvGrpSpPr>
          <p:grpSpPr>
            <a:xfrm>
              <a:off x="18749143" y="7620924"/>
              <a:ext cx="3327400" cy="952822"/>
              <a:chOff x="0" y="0"/>
              <a:chExt cx="657264" cy="188212"/>
            </a:xfrm>
          </p:grpSpPr>
          <p:sp>
            <p:nvSpPr>
              <p:cNvPr id="64" name="Freeform 64"/>
              <p:cNvSpPr/>
              <p:nvPr/>
            </p:nvSpPr>
            <p:spPr>
              <a:xfrm>
                <a:off x="0" y="0"/>
                <a:ext cx="657264" cy="188212"/>
              </a:xfrm>
              <a:custGeom>
                <a:avLst/>
                <a:gdLst/>
                <a:ahLst/>
                <a:cxnLst/>
                <a:rect l="l" t="t" r="r" b="b"/>
                <a:pathLst>
                  <a:path w="657264" h="188212">
                    <a:moveTo>
                      <a:pt x="43432" y="0"/>
                    </a:moveTo>
                    <a:lnTo>
                      <a:pt x="613832" y="0"/>
                    </a:lnTo>
                    <a:cubicBezTo>
                      <a:pt x="637819" y="0"/>
                      <a:pt x="657264" y="19445"/>
                      <a:pt x="657264" y="43432"/>
                    </a:cubicBezTo>
                    <a:lnTo>
                      <a:pt x="657264" y="144780"/>
                    </a:lnTo>
                    <a:cubicBezTo>
                      <a:pt x="657264" y="168767"/>
                      <a:pt x="637819" y="188212"/>
                      <a:pt x="613832" y="188212"/>
                    </a:cubicBezTo>
                    <a:lnTo>
                      <a:pt x="43432" y="188212"/>
                    </a:lnTo>
                    <a:cubicBezTo>
                      <a:pt x="19445" y="188212"/>
                      <a:pt x="0" y="168767"/>
                      <a:pt x="0" y="144780"/>
                    </a:cubicBezTo>
                    <a:lnTo>
                      <a:pt x="0" y="43432"/>
                    </a:lnTo>
                    <a:cubicBezTo>
                      <a:pt x="0" y="19445"/>
                      <a:pt x="19445" y="0"/>
                      <a:pt x="43432" y="0"/>
                    </a:cubicBezTo>
                    <a:close/>
                  </a:path>
                </a:pathLst>
              </a:custGeom>
              <a:solidFill>
                <a:srgbClr val="86EAE9"/>
              </a:solidFill>
            </p:spPr>
            <p:txBody>
              <a:bodyPr/>
              <a:lstStyle/>
              <a:p>
                <a:endParaRPr lang="en-US"/>
              </a:p>
            </p:txBody>
          </p:sp>
          <p:sp>
            <p:nvSpPr>
              <p:cNvPr id="65" name="TextBox 65"/>
              <p:cNvSpPr txBox="1"/>
              <p:nvPr/>
            </p:nvSpPr>
            <p:spPr>
              <a:xfrm>
                <a:off x="0" y="-28575"/>
                <a:ext cx="812800" cy="841375"/>
              </a:xfrm>
              <a:prstGeom prst="rect">
                <a:avLst/>
              </a:prstGeom>
            </p:spPr>
            <p:txBody>
              <a:bodyPr lIns="254000" tIns="254000" rIns="254000" bIns="254000" rtlCol="0" anchor="ctr"/>
              <a:lstStyle/>
              <a:p>
                <a:pPr algn="ctr">
                  <a:lnSpc>
                    <a:spcPts val="1680"/>
                  </a:lnSpc>
                </a:pPr>
                <a:r>
                  <a:rPr lang="en-US" sz="1200">
                    <a:solidFill>
                      <a:srgbClr val="1B131B"/>
                    </a:solidFill>
                    <a:latin typeface="Poppins"/>
                  </a:rPr>
                  <a:t>Large-Scale Deployment</a:t>
                </a:r>
              </a:p>
            </p:txBody>
          </p:sp>
        </p:grpSp>
        <p:grpSp>
          <p:nvGrpSpPr>
            <p:cNvPr id="66" name="Group 66"/>
            <p:cNvGrpSpPr/>
            <p:nvPr/>
          </p:nvGrpSpPr>
          <p:grpSpPr>
            <a:xfrm>
              <a:off x="18761843" y="9259546"/>
              <a:ext cx="3327400" cy="929661"/>
              <a:chOff x="0" y="0"/>
              <a:chExt cx="657264" cy="183637"/>
            </a:xfrm>
          </p:grpSpPr>
          <p:sp>
            <p:nvSpPr>
              <p:cNvPr id="67" name="Freeform 67"/>
              <p:cNvSpPr/>
              <p:nvPr/>
            </p:nvSpPr>
            <p:spPr>
              <a:xfrm>
                <a:off x="0" y="0"/>
                <a:ext cx="657264" cy="183637"/>
              </a:xfrm>
              <a:custGeom>
                <a:avLst/>
                <a:gdLst/>
                <a:ahLst/>
                <a:cxnLst/>
                <a:rect l="l" t="t" r="r" b="b"/>
                <a:pathLst>
                  <a:path w="657264" h="183637">
                    <a:moveTo>
                      <a:pt x="43432" y="0"/>
                    </a:moveTo>
                    <a:lnTo>
                      <a:pt x="613832" y="0"/>
                    </a:lnTo>
                    <a:cubicBezTo>
                      <a:pt x="637819" y="0"/>
                      <a:pt x="657264" y="19445"/>
                      <a:pt x="657264" y="43432"/>
                    </a:cubicBezTo>
                    <a:lnTo>
                      <a:pt x="657264" y="140205"/>
                    </a:lnTo>
                    <a:cubicBezTo>
                      <a:pt x="657264" y="151724"/>
                      <a:pt x="652688" y="162771"/>
                      <a:pt x="644543" y="170916"/>
                    </a:cubicBezTo>
                    <a:cubicBezTo>
                      <a:pt x="636398" y="179061"/>
                      <a:pt x="625351" y="183637"/>
                      <a:pt x="613832" y="183637"/>
                    </a:cubicBezTo>
                    <a:lnTo>
                      <a:pt x="43432" y="183637"/>
                    </a:lnTo>
                    <a:cubicBezTo>
                      <a:pt x="19445" y="183637"/>
                      <a:pt x="0" y="164192"/>
                      <a:pt x="0" y="140205"/>
                    </a:cubicBezTo>
                    <a:lnTo>
                      <a:pt x="0" y="43432"/>
                    </a:lnTo>
                    <a:cubicBezTo>
                      <a:pt x="0" y="19445"/>
                      <a:pt x="19445" y="0"/>
                      <a:pt x="43432" y="0"/>
                    </a:cubicBezTo>
                    <a:close/>
                  </a:path>
                </a:pathLst>
              </a:custGeom>
              <a:solidFill>
                <a:srgbClr val="86EAE9"/>
              </a:solidFill>
            </p:spPr>
            <p:txBody>
              <a:bodyPr/>
              <a:lstStyle/>
              <a:p>
                <a:endParaRPr lang="en-US" dirty="0"/>
              </a:p>
            </p:txBody>
          </p:sp>
          <p:sp>
            <p:nvSpPr>
              <p:cNvPr id="68" name="TextBox 68"/>
              <p:cNvSpPr txBox="1"/>
              <p:nvPr/>
            </p:nvSpPr>
            <p:spPr>
              <a:xfrm>
                <a:off x="0" y="-28575"/>
                <a:ext cx="812800" cy="841375"/>
              </a:xfrm>
              <a:prstGeom prst="rect">
                <a:avLst/>
              </a:prstGeom>
            </p:spPr>
            <p:txBody>
              <a:bodyPr lIns="254000" tIns="254000" rIns="254000" bIns="254000" rtlCol="0" anchor="ctr"/>
              <a:lstStyle/>
              <a:p>
                <a:pPr algn="ctr">
                  <a:lnSpc>
                    <a:spcPts val="1680"/>
                  </a:lnSpc>
                </a:pPr>
                <a:r>
                  <a:rPr lang="en-US" sz="1200">
                    <a:solidFill>
                      <a:srgbClr val="1B131B"/>
                    </a:solidFill>
                    <a:latin typeface="Poppins"/>
                  </a:rPr>
                  <a:t>Real-Time Analysis</a:t>
                </a:r>
              </a:p>
            </p:txBody>
          </p:sp>
        </p:grpSp>
        <p:grpSp>
          <p:nvGrpSpPr>
            <p:cNvPr id="69" name="Group 69"/>
            <p:cNvGrpSpPr/>
            <p:nvPr/>
          </p:nvGrpSpPr>
          <p:grpSpPr>
            <a:xfrm>
              <a:off x="18403646" y="9241953"/>
              <a:ext cx="4114801" cy="4259470"/>
              <a:chOff x="-72009" y="-337930"/>
              <a:chExt cx="812800" cy="841375"/>
            </a:xfrm>
          </p:grpSpPr>
          <p:sp>
            <p:nvSpPr>
              <p:cNvPr id="70" name="Freeform 70"/>
              <p:cNvSpPr/>
              <p:nvPr/>
            </p:nvSpPr>
            <p:spPr>
              <a:xfrm>
                <a:off x="0" y="0"/>
                <a:ext cx="657264" cy="183841"/>
              </a:xfrm>
              <a:custGeom>
                <a:avLst/>
                <a:gdLst/>
                <a:ahLst/>
                <a:cxnLst/>
                <a:rect l="l" t="t" r="r" b="b"/>
                <a:pathLst>
                  <a:path w="657264" h="183841">
                    <a:moveTo>
                      <a:pt x="43432" y="0"/>
                    </a:moveTo>
                    <a:lnTo>
                      <a:pt x="613832" y="0"/>
                    </a:lnTo>
                    <a:cubicBezTo>
                      <a:pt x="637819" y="0"/>
                      <a:pt x="657264" y="19445"/>
                      <a:pt x="657264" y="43432"/>
                    </a:cubicBezTo>
                    <a:lnTo>
                      <a:pt x="657264" y="140409"/>
                    </a:lnTo>
                    <a:cubicBezTo>
                      <a:pt x="657264" y="164396"/>
                      <a:pt x="637819" y="183841"/>
                      <a:pt x="613832" y="183841"/>
                    </a:cubicBezTo>
                    <a:lnTo>
                      <a:pt x="43432" y="183841"/>
                    </a:lnTo>
                    <a:cubicBezTo>
                      <a:pt x="19445" y="183841"/>
                      <a:pt x="0" y="164396"/>
                      <a:pt x="0" y="140409"/>
                    </a:cubicBezTo>
                    <a:lnTo>
                      <a:pt x="0" y="43432"/>
                    </a:lnTo>
                    <a:cubicBezTo>
                      <a:pt x="0" y="19445"/>
                      <a:pt x="19445" y="0"/>
                      <a:pt x="43432" y="0"/>
                    </a:cubicBezTo>
                    <a:close/>
                  </a:path>
                </a:pathLst>
              </a:custGeom>
              <a:solidFill>
                <a:srgbClr val="86EAE9"/>
              </a:solidFill>
            </p:spPr>
            <p:txBody>
              <a:bodyPr/>
              <a:lstStyle/>
              <a:p>
                <a:endParaRPr lang="en-US"/>
              </a:p>
            </p:txBody>
          </p:sp>
          <p:sp>
            <p:nvSpPr>
              <p:cNvPr id="71" name="TextBox 71"/>
              <p:cNvSpPr txBox="1"/>
              <p:nvPr/>
            </p:nvSpPr>
            <p:spPr>
              <a:xfrm>
                <a:off x="-72009" y="-337930"/>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Advanced Threat Analysis</a:t>
                </a:r>
              </a:p>
            </p:txBody>
          </p:sp>
        </p:grpSp>
        <p:sp>
          <p:nvSpPr>
            <p:cNvPr id="72" name="AutoShape 72"/>
            <p:cNvSpPr/>
            <p:nvPr/>
          </p:nvSpPr>
          <p:spPr>
            <a:xfrm flipH="1">
              <a:off x="1339733" y="12212204"/>
              <a:ext cx="3580" cy="215900"/>
            </a:xfrm>
            <a:prstGeom prst="line">
              <a:avLst/>
            </a:prstGeom>
            <a:ln w="12700" cap="flat">
              <a:solidFill>
                <a:srgbClr val="1B131B"/>
              </a:solidFill>
              <a:prstDash val="solid"/>
              <a:headEnd type="none" w="sm" len="sm"/>
              <a:tailEnd type="arrow" w="med" len="sm"/>
            </a:ln>
          </p:spPr>
          <p:txBody>
            <a:bodyPr/>
            <a:lstStyle/>
            <a:p>
              <a:endParaRPr lang="en-US"/>
            </a:p>
          </p:txBody>
        </p:sp>
        <p:sp>
          <p:nvSpPr>
            <p:cNvPr id="73" name="AutoShape 73"/>
            <p:cNvSpPr/>
            <p:nvPr/>
          </p:nvSpPr>
          <p:spPr>
            <a:xfrm>
              <a:off x="1330805" y="2952049"/>
              <a:ext cx="6346" cy="406507"/>
            </a:xfrm>
            <a:prstGeom prst="line">
              <a:avLst/>
            </a:prstGeom>
            <a:ln w="50800" cap="flat">
              <a:solidFill>
                <a:srgbClr val="1B131B"/>
              </a:solidFill>
              <a:prstDash val="solid"/>
              <a:headEnd type="none" w="sm" len="sm"/>
              <a:tailEnd type="triangle" w="lg" len="med"/>
            </a:ln>
          </p:spPr>
          <p:txBody>
            <a:bodyPr/>
            <a:lstStyle/>
            <a:p>
              <a:endParaRPr lang="en-US"/>
            </a:p>
          </p:txBody>
        </p:sp>
        <p:sp>
          <p:nvSpPr>
            <p:cNvPr id="74" name="AutoShape 74"/>
            <p:cNvSpPr/>
            <p:nvPr/>
          </p:nvSpPr>
          <p:spPr>
            <a:xfrm>
              <a:off x="20388386" y="2860936"/>
              <a:ext cx="30807" cy="1402715"/>
            </a:xfrm>
            <a:prstGeom prst="line">
              <a:avLst/>
            </a:prstGeom>
            <a:ln w="50800" cap="flat">
              <a:solidFill>
                <a:srgbClr val="1B131B"/>
              </a:solidFill>
              <a:prstDash val="solid"/>
              <a:headEnd type="none" w="sm" len="sm"/>
              <a:tailEnd type="triangle" w="lg" len="med"/>
            </a:ln>
          </p:spPr>
          <p:txBody>
            <a:bodyPr/>
            <a:lstStyle/>
            <a:p>
              <a:endParaRPr lang="en-US"/>
            </a:p>
          </p:txBody>
        </p:sp>
        <p:sp>
          <p:nvSpPr>
            <p:cNvPr id="75" name="AutoShape 75"/>
            <p:cNvSpPr/>
            <p:nvPr/>
          </p:nvSpPr>
          <p:spPr>
            <a:xfrm flipH="1">
              <a:off x="2365647" y="853770"/>
              <a:ext cx="5969233" cy="1476025"/>
            </a:xfrm>
            <a:prstGeom prst="line">
              <a:avLst/>
            </a:prstGeom>
            <a:ln w="50800" cap="flat">
              <a:solidFill>
                <a:srgbClr val="1B131B"/>
              </a:solidFill>
              <a:prstDash val="solid"/>
              <a:headEnd type="none" w="sm" len="sm"/>
              <a:tailEnd type="triangle" w="lg" len="med"/>
            </a:ln>
          </p:spPr>
          <p:txBody>
            <a:bodyPr/>
            <a:lstStyle/>
            <a:p>
              <a:endParaRPr lang="en-US"/>
            </a:p>
          </p:txBody>
        </p:sp>
        <p:sp>
          <p:nvSpPr>
            <p:cNvPr id="76" name="AutoShape 76"/>
            <p:cNvSpPr/>
            <p:nvPr/>
          </p:nvSpPr>
          <p:spPr>
            <a:xfrm>
              <a:off x="11646871" y="853770"/>
              <a:ext cx="7736542" cy="1503294"/>
            </a:xfrm>
            <a:prstGeom prst="line">
              <a:avLst/>
            </a:prstGeom>
            <a:ln w="50800" cap="flat">
              <a:solidFill>
                <a:srgbClr val="1B131B"/>
              </a:solidFill>
              <a:prstDash val="solid"/>
              <a:headEnd type="none" w="sm" len="sm"/>
              <a:tailEnd type="triangle" w="lg" len="med"/>
            </a:ln>
          </p:spPr>
          <p:txBody>
            <a:bodyPr/>
            <a:lstStyle/>
            <a:p>
              <a:endParaRPr lang="en-US"/>
            </a:p>
          </p:txBody>
        </p:sp>
        <p:sp>
          <p:nvSpPr>
            <p:cNvPr id="77" name="AutoShape 77"/>
            <p:cNvSpPr/>
            <p:nvPr/>
          </p:nvSpPr>
          <p:spPr>
            <a:xfrm flipH="1">
              <a:off x="20419193" y="5169360"/>
              <a:ext cx="0" cy="859979"/>
            </a:xfrm>
            <a:prstGeom prst="line">
              <a:avLst/>
            </a:prstGeom>
            <a:ln w="50800" cap="flat">
              <a:solidFill>
                <a:srgbClr val="1B131B"/>
              </a:solidFill>
              <a:prstDash val="solid"/>
              <a:headEnd type="none" w="sm" len="sm"/>
              <a:tailEnd type="triangle" w="lg" len="med"/>
            </a:ln>
          </p:spPr>
          <p:txBody>
            <a:bodyPr/>
            <a:lstStyle/>
            <a:p>
              <a:endParaRPr lang="en-US"/>
            </a:p>
          </p:txBody>
        </p:sp>
        <p:sp>
          <p:nvSpPr>
            <p:cNvPr id="78" name="AutoShape 78"/>
            <p:cNvSpPr/>
            <p:nvPr/>
          </p:nvSpPr>
          <p:spPr>
            <a:xfrm flipH="1">
              <a:off x="20412843" y="6935048"/>
              <a:ext cx="6350" cy="685876"/>
            </a:xfrm>
            <a:prstGeom prst="line">
              <a:avLst/>
            </a:prstGeom>
            <a:ln w="50800" cap="flat">
              <a:solidFill>
                <a:srgbClr val="1B131B"/>
              </a:solidFill>
              <a:prstDash val="solid"/>
              <a:headEnd type="none" w="sm" len="sm"/>
              <a:tailEnd type="triangle" w="lg" len="med"/>
            </a:ln>
          </p:spPr>
          <p:txBody>
            <a:bodyPr/>
            <a:lstStyle/>
            <a:p>
              <a:endParaRPr lang="en-US"/>
            </a:p>
          </p:txBody>
        </p:sp>
        <p:sp>
          <p:nvSpPr>
            <p:cNvPr id="79" name="AutoShape 79"/>
            <p:cNvSpPr/>
            <p:nvPr/>
          </p:nvSpPr>
          <p:spPr>
            <a:xfrm>
              <a:off x="20412843" y="8573746"/>
              <a:ext cx="12700" cy="685800"/>
            </a:xfrm>
            <a:prstGeom prst="line">
              <a:avLst/>
            </a:prstGeom>
            <a:ln w="50800" cap="flat">
              <a:solidFill>
                <a:srgbClr val="1B131B"/>
              </a:solidFill>
              <a:prstDash val="solid"/>
              <a:headEnd type="none" w="sm" len="sm"/>
              <a:tailEnd type="triangle" w="lg" len="med"/>
            </a:ln>
          </p:spPr>
          <p:txBody>
            <a:bodyPr/>
            <a:lstStyle/>
            <a:p>
              <a:endParaRPr lang="en-US"/>
            </a:p>
          </p:txBody>
        </p:sp>
        <p:sp>
          <p:nvSpPr>
            <p:cNvPr id="80" name="AutoShape 80"/>
            <p:cNvSpPr/>
            <p:nvPr/>
          </p:nvSpPr>
          <p:spPr>
            <a:xfrm>
              <a:off x="20425543" y="10189208"/>
              <a:ext cx="6349" cy="763520"/>
            </a:xfrm>
            <a:prstGeom prst="line">
              <a:avLst/>
            </a:prstGeom>
            <a:ln w="50800" cap="flat">
              <a:solidFill>
                <a:srgbClr val="1B131B"/>
              </a:solidFill>
              <a:prstDash val="solid"/>
              <a:headEnd type="none" w="sm" len="sm"/>
              <a:tailEnd type="triangle" w="lg" len="med"/>
            </a:ln>
          </p:spPr>
          <p:txBody>
            <a:bodyPr/>
            <a:lstStyle/>
            <a:p>
              <a:endParaRPr lang="en-US"/>
            </a:p>
          </p:txBody>
        </p:sp>
        <p:sp>
          <p:nvSpPr>
            <p:cNvPr id="81" name="AutoShape 81"/>
            <p:cNvSpPr/>
            <p:nvPr/>
          </p:nvSpPr>
          <p:spPr>
            <a:xfrm flipV="1">
              <a:off x="2642061" y="3736795"/>
              <a:ext cx="2145130" cy="31750"/>
            </a:xfrm>
            <a:prstGeom prst="line">
              <a:avLst/>
            </a:prstGeom>
            <a:ln w="63500" cap="flat">
              <a:solidFill>
                <a:srgbClr val="1B131B"/>
              </a:solidFill>
              <a:prstDash val="solid"/>
              <a:headEnd type="none" w="sm" len="sm"/>
              <a:tailEnd type="none" w="sm" len="sm"/>
            </a:ln>
          </p:spPr>
          <p:txBody>
            <a:bodyPr/>
            <a:lstStyle/>
            <a:p>
              <a:endParaRPr lang="en-US"/>
            </a:p>
          </p:txBody>
        </p:sp>
        <p:sp>
          <p:nvSpPr>
            <p:cNvPr id="82" name="AutoShape 82"/>
            <p:cNvSpPr/>
            <p:nvPr/>
          </p:nvSpPr>
          <p:spPr>
            <a:xfrm>
              <a:off x="4812585" y="3705558"/>
              <a:ext cx="23783" cy="1177253"/>
            </a:xfrm>
            <a:prstGeom prst="line">
              <a:avLst/>
            </a:prstGeom>
            <a:ln w="50800" cap="flat">
              <a:solidFill>
                <a:srgbClr val="1B131B"/>
              </a:solidFill>
              <a:prstDash val="solid"/>
              <a:headEnd type="none" w="sm" len="sm"/>
              <a:tailEnd type="triangle" w="lg" len="med"/>
            </a:ln>
          </p:spPr>
          <p:txBody>
            <a:bodyPr/>
            <a:lstStyle/>
            <a:p>
              <a:endParaRPr lang="en-US"/>
            </a:p>
          </p:txBody>
        </p:sp>
        <p:sp>
          <p:nvSpPr>
            <p:cNvPr id="83" name="AutoShape 83"/>
            <p:cNvSpPr/>
            <p:nvPr/>
          </p:nvSpPr>
          <p:spPr>
            <a:xfrm>
              <a:off x="2664968" y="10454118"/>
              <a:ext cx="2145130" cy="0"/>
            </a:xfrm>
            <a:prstGeom prst="line">
              <a:avLst/>
            </a:prstGeom>
            <a:ln w="63500" cap="flat">
              <a:solidFill>
                <a:srgbClr val="1B131B"/>
              </a:solidFill>
              <a:prstDash val="solid"/>
              <a:headEnd type="none" w="sm" len="sm"/>
              <a:tailEnd type="none" w="sm" len="sm"/>
            </a:ln>
          </p:spPr>
          <p:txBody>
            <a:bodyPr/>
            <a:lstStyle/>
            <a:p>
              <a:endParaRPr lang="en-US"/>
            </a:p>
          </p:txBody>
        </p:sp>
        <p:sp>
          <p:nvSpPr>
            <p:cNvPr id="84" name="AutoShape 84"/>
            <p:cNvSpPr/>
            <p:nvPr/>
          </p:nvSpPr>
          <p:spPr>
            <a:xfrm>
              <a:off x="4835492" y="10422881"/>
              <a:ext cx="23783" cy="1177253"/>
            </a:xfrm>
            <a:prstGeom prst="line">
              <a:avLst/>
            </a:prstGeom>
            <a:ln w="50800" cap="flat">
              <a:solidFill>
                <a:srgbClr val="1B131B"/>
              </a:solidFill>
              <a:prstDash val="solid"/>
              <a:headEnd type="none" w="sm" len="sm"/>
              <a:tailEnd type="triangle" w="lg" len="med"/>
            </a:ln>
          </p:spPr>
          <p:txBody>
            <a:bodyPr/>
            <a:lstStyle/>
            <a:p>
              <a:endParaRPr lang="en-US"/>
            </a:p>
          </p:txBody>
        </p:sp>
        <p:sp>
          <p:nvSpPr>
            <p:cNvPr id="85" name="AutoShape 85"/>
            <p:cNvSpPr/>
            <p:nvPr/>
          </p:nvSpPr>
          <p:spPr>
            <a:xfrm flipV="1">
              <a:off x="2642061" y="7046965"/>
              <a:ext cx="2145130" cy="31750"/>
            </a:xfrm>
            <a:prstGeom prst="line">
              <a:avLst/>
            </a:prstGeom>
            <a:ln w="63500" cap="flat">
              <a:solidFill>
                <a:srgbClr val="1B131B"/>
              </a:solidFill>
              <a:prstDash val="solid"/>
              <a:headEnd type="none" w="sm" len="sm"/>
              <a:tailEnd type="none" w="sm" len="sm"/>
            </a:ln>
          </p:spPr>
          <p:txBody>
            <a:bodyPr/>
            <a:lstStyle/>
            <a:p>
              <a:endParaRPr lang="en-US"/>
            </a:p>
          </p:txBody>
        </p:sp>
        <p:sp>
          <p:nvSpPr>
            <p:cNvPr id="86" name="AutoShape 86"/>
            <p:cNvSpPr/>
            <p:nvPr/>
          </p:nvSpPr>
          <p:spPr>
            <a:xfrm>
              <a:off x="4812585" y="7015728"/>
              <a:ext cx="23783" cy="1177253"/>
            </a:xfrm>
            <a:prstGeom prst="line">
              <a:avLst/>
            </a:prstGeom>
            <a:ln w="50800" cap="flat">
              <a:solidFill>
                <a:srgbClr val="1B131B"/>
              </a:solidFill>
              <a:prstDash val="solid"/>
              <a:headEnd type="none" w="sm" len="sm"/>
              <a:tailEnd type="triangle" w="lg" len="med"/>
            </a:ln>
          </p:spPr>
          <p:txBody>
            <a:bodyPr/>
            <a:lstStyle/>
            <a:p>
              <a:endParaRPr lang="en-US"/>
            </a:p>
          </p:txBody>
        </p:sp>
        <p:grpSp>
          <p:nvGrpSpPr>
            <p:cNvPr id="87" name="Group 87"/>
            <p:cNvGrpSpPr/>
            <p:nvPr/>
          </p:nvGrpSpPr>
          <p:grpSpPr>
            <a:xfrm>
              <a:off x="2789983" y="10044888"/>
              <a:ext cx="4114804" cy="4259462"/>
              <a:chOff x="-176929" y="-309819"/>
              <a:chExt cx="812800" cy="841375"/>
            </a:xfrm>
          </p:grpSpPr>
          <p:sp>
            <p:nvSpPr>
              <p:cNvPr id="88" name="Freeform 88"/>
              <p:cNvSpPr/>
              <p:nvPr/>
            </p:nvSpPr>
            <p:spPr>
              <a:xfrm>
                <a:off x="0" y="0"/>
                <a:ext cx="464622" cy="195820"/>
              </a:xfrm>
              <a:custGeom>
                <a:avLst/>
                <a:gdLst/>
                <a:ahLst/>
                <a:cxnLst/>
                <a:rect l="l" t="t" r="r" b="b"/>
                <a:pathLst>
                  <a:path w="464622" h="195820">
                    <a:moveTo>
                      <a:pt x="61440" y="0"/>
                    </a:moveTo>
                    <a:lnTo>
                      <a:pt x="403183" y="0"/>
                    </a:lnTo>
                    <a:cubicBezTo>
                      <a:pt x="437115" y="0"/>
                      <a:pt x="464622" y="27508"/>
                      <a:pt x="464622" y="61440"/>
                    </a:cubicBezTo>
                    <a:lnTo>
                      <a:pt x="464622" y="134380"/>
                    </a:lnTo>
                    <a:cubicBezTo>
                      <a:pt x="464622" y="168313"/>
                      <a:pt x="437115" y="195820"/>
                      <a:pt x="403183" y="195820"/>
                    </a:cubicBezTo>
                    <a:lnTo>
                      <a:pt x="61440" y="195820"/>
                    </a:lnTo>
                    <a:cubicBezTo>
                      <a:pt x="27508" y="195820"/>
                      <a:pt x="0" y="168313"/>
                      <a:pt x="0" y="134380"/>
                    </a:cubicBezTo>
                    <a:lnTo>
                      <a:pt x="0" y="61440"/>
                    </a:lnTo>
                    <a:cubicBezTo>
                      <a:pt x="0" y="27508"/>
                      <a:pt x="27508" y="0"/>
                      <a:pt x="61440" y="0"/>
                    </a:cubicBezTo>
                    <a:close/>
                  </a:path>
                </a:pathLst>
              </a:custGeom>
              <a:solidFill>
                <a:srgbClr val="FFFFFF"/>
              </a:solidFill>
              <a:ln w="9525" cap="sq">
                <a:solidFill>
                  <a:srgbClr val="0CC0DF"/>
                </a:solidFill>
                <a:prstDash val="solid"/>
                <a:miter/>
              </a:ln>
            </p:spPr>
            <p:txBody>
              <a:bodyPr/>
              <a:lstStyle/>
              <a:p>
                <a:endParaRPr lang="en-US"/>
              </a:p>
            </p:txBody>
          </p:sp>
          <p:sp>
            <p:nvSpPr>
              <p:cNvPr id="89" name="TextBox 89"/>
              <p:cNvSpPr txBox="1"/>
              <p:nvPr/>
            </p:nvSpPr>
            <p:spPr>
              <a:xfrm>
                <a:off x="-176929" y="-309819"/>
                <a:ext cx="812800" cy="841375"/>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Testing &amp; Training</a:t>
                </a:r>
              </a:p>
            </p:txBody>
          </p:sp>
        </p:grpSp>
        <p:grpSp>
          <p:nvGrpSpPr>
            <p:cNvPr id="90" name="Group 90"/>
            <p:cNvGrpSpPr/>
            <p:nvPr/>
          </p:nvGrpSpPr>
          <p:grpSpPr>
            <a:xfrm>
              <a:off x="18294151" y="82886"/>
              <a:ext cx="4114795" cy="4355904"/>
              <a:chOff x="-215181" y="-302811"/>
              <a:chExt cx="812800" cy="860425"/>
            </a:xfrm>
          </p:grpSpPr>
          <p:sp>
            <p:nvSpPr>
              <p:cNvPr id="91" name="Freeform 91"/>
              <p:cNvSpPr/>
              <p:nvPr/>
            </p:nvSpPr>
            <p:spPr>
              <a:xfrm>
                <a:off x="0" y="0"/>
                <a:ext cx="408826" cy="245829"/>
              </a:xfrm>
              <a:custGeom>
                <a:avLst/>
                <a:gdLst/>
                <a:ahLst/>
                <a:cxnLst/>
                <a:rect l="l" t="t" r="r" b="b"/>
                <a:pathLst>
                  <a:path w="408826" h="245829">
                    <a:moveTo>
                      <a:pt x="69825" y="0"/>
                    </a:moveTo>
                    <a:lnTo>
                      <a:pt x="339001" y="0"/>
                    </a:lnTo>
                    <a:cubicBezTo>
                      <a:pt x="357520" y="0"/>
                      <a:pt x="375280" y="7357"/>
                      <a:pt x="388375" y="20451"/>
                    </a:cubicBezTo>
                    <a:cubicBezTo>
                      <a:pt x="401470" y="33546"/>
                      <a:pt x="408826" y="51306"/>
                      <a:pt x="408826" y="69825"/>
                    </a:cubicBezTo>
                    <a:lnTo>
                      <a:pt x="408826" y="176004"/>
                    </a:lnTo>
                    <a:cubicBezTo>
                      <a:pt x="408826" y="194523"/>
                      <a:pt x="401470" y="212283"/>
                      <a:pt x="388375" y="225378"/>
                    </a:cubicBezTo>
                    <a:cubicBezTo>
                      <a:pt x="375280" y="238473"/>
                      <a:pt x="357520" y="245829"/>
                      <a:pt x="339001" y="245829"/>
                    </a:cubicBezTo>
                    <a:lnTo>
                      <a:pt x="69825" y="245829"/>
                    </a:lnTo>
                    <a:cubicBezTo>
                      <a:pt x="31262" y="245829"/>
                      <a:pt x="0" y="214567"/>
                      <a:pt x="0" y="176004"/>
                    </a:cubicBezTo>
                    <a:lnTo>
                      <a:pt x="0" y="69825"/>
                    </a:lnTo>
                    <a:cubicBezTo>
                      <a:pt x="0" y="31262"/>
                      <a:pt x="31262" y="0"/>
                      <a:pt x="69825" y="0"/>
                    </a:cubicBezTo>
                    <a:close/>
                  </a:path>
                </a:pathLst>
              </a:custGeom>
              <a:solidFill>
                <a:srgbClr val="2667FF"/>
              </a:solidFill>
            </p:spPr>
            <p:txBody>
              <a:bodyPr/>
              <a:lstStyle/>
              <a:p>
                <a:endParaRPr lang="en-US"/>
              </a:p>
            </p:txBody>
          </p:sp>
          <p:sp>
            <p:nvSpPr>
              <p:cNvPr id="92" name="TextBox 92"/>
              <p:cNvSpPr txBox="1"/>
              <p:nvPr/>
            </p:nvSpPr>
            <p:spPr>
              <a:xfrm>
                <a:off x="-215181" y="-302811"/>
                <a:ext cx="812800" cy="860425"/>
              </a:xfrm>
              <a:prstGeom prst="rect">
                <a:avLst/>
              </a:prstGeom>
            </p:spPr>
            <p:txBody>
              <a:bodyPr lIns="254000" tIns="254000" rIns="254000" bIns="254000" rtlCol="0" anchor="ctr"/>
              <a:lstStyle/>
              <a:p>
                <a:pPr algn="ctr">
                  <a:lnSpc>
                    <a:spcPts val="2239"/>
                  </a:lnSpc>
                </a:pPr>
                <a:r>
                  <a:rPr lang="en-US" sz="1599" dirty="0">
                    <a:solidFill>
                      <a:srgbClr val="FFFFFF"/>
                    </a:solidFill>
                    <a:latin typeface="Poppins Bold"/>
                  </a:rPr>
                  <a:t>Out-Scope</a:t>
                </a:r>
              </a:p>
            </p:txBody>
          </p:sp>
        </p:grpSp>
        <p:sp>
          <p:nvSpPr>
            <p:cNvPr id="93" name="TextBox 93"/>
            <p:cNvSpPr txBox="1"/>
            <p:nvPr/>
          </p:nvSpPr>
          <p:spPr>
            <a:xfrm>
              <a:off x="21014536" y="12040572"/>
              <a:ext cx="2124012" cy="1529249"/>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10</a:t>
              </a:r>
            </a:p>
          </p:txBody>
        </p:sp>
      </p:grpSp>
      <p:sp>
        <p:nvSpPr>
          <p:cNvPr id="96" name="TextBox 71">
            <a:extLst>
              <a:ext uri="{FF2B5EF4-FFF2-40B4-BE49-F238E27FC236}">
                <a16:creationId xmlns:a16="http://schemas.microsoft.com/office/drawing/2014/main" id="{E5258572-7845-BE1D-54CA-10874118D0AF}"/>
              </a:ext>
            </a:extLst>
          </p:cNvPr>
          <p:cNvSpPr txBox="1"/>
          <p:nvPr/>
        </p:nvSpPr>
        <p:spPr>
          <a:xfrm>
            <a:off x="14490341" y="5720909"/>
            <a:ext cx="3086101" cy="3194602"/>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Real Time Analysis</a:t>
            </a:r>
          </a:p>
        </p:txBody>
      </p:sp>
      <p:sp>
        <p:nvSpPr>
          <p:cNvPr id="97" name="TextBox 71">
            <a:extLst>
              <a:ext uri="{FF2B5EF4-FFF2-40B4-BE49-F238E27FC236}">
                <a16:creationId xmlns:a16="http://schemas.microsoft.com/office/drawing/2014/main" id="{1D17F079-F104-09DF-B080-CBEE44F64FEE}"/>
              </a:ext>
            </a:extLst>
          </p:cNvPr>
          <p:cNvSpPr txBox="1"/>
          <p:nvPr/>
        </p:nvSpPr>
        <p:spPr>
          <a:xfrm>
            <a:off x="14463712" y="4522153"/>
            <a:ext cx="3086101" cy="3194602"/>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Large-Scale Deployment</a:t>
            </a:r>
          </a:p>
        </p:txBody>
      </p:sp>
      <p:sp>
        <p:nvSpPr>
          <p:cNvPr id="98" name="TextBox 71">
            <a:extLst>
              <a:ext uri="{FF2B5EF4-FFF2-40B4-BE49-F238E27FC236}">
                <a16:creationId xmlns:a16="http://schemas.microsoft.com/office/drawing/2014/main" id="{7E718FC1-F6B8-2CBC-7AA6-5B3C03BC7E6C}"/>
              </a:ext>
            </a:extLst>
          </p:cNvPr>
          <p:cNvSpPr txBox="1"/>
          <p:nvPr/>
        </p:nvSpPr>
        <p:spPr>
          <a:xfrm>
            <a:off x="14408219" y="3336408"/>
            <a:ext cx="3086101" cy="3194602"/>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GUI Development</a:t>
            </a:r>
          </a:p>
        </p:txBody>
      </p:sp>
      <p:sp>
        <p:nvSpPr>
          <p:cNvPr id="99" name="TextBox 71">
            <a:extLst>
              <a:ext uri="{FF2B5EF4-FFF2-40B4-BE49-F238E27FC236}">
                <a16:creationId xmlns:a16="http://schemas.microsoft.com/office/drawing/2014/main" id="{63086560-DB54-55EB-A551-FE9D4C3352B6}"/>
              </a:ext>
            </a:extLst>
          </p:cNvPr>
          <p:cNvSpPr txBox="1"/>
          <p:nvPr/>
        </p:nvSpPr>
        <p:spPr>
          <a:xfrm>
            <a:off x="14503926" y="1971869"/>
            <a:ext cx="3086101" cy="3194602"/>
          </a:xfrm>
          <a:prstGeom prst="rect">
            <a:avLst/>
          </a:prstGeom>
        </p:spPr>
        <p:txBody>
          <a:bodyPr lIns="254000" tIns="254000" rIns="254000" bIns="254000" rtlCol="0" anchor="ctr"/>
          <a:lstStyle/>
          <a:p>
            <a:pPr algn="ctr">
              <a:lnSpc>
                <a:spcPts val="1680"/>
              </a:lnSpc>
            </a:pPr>
            <a:r>
              <a:rPr lang="en-US" sz="1200" dirty="0">
                <a:solidFill>
                  <a:srgbClr val="1B131B"/>
                </a:solidFill>
                <a:latin typeface="Poppins"/>
              </a:rPr>
              <a:t>Hyperparameter Tuning</a:t>
            </a:r>
          </a:p>
        </p:txBody>
      </p:sp>
      <p:sp>
        <p:nvSpPr>
          <p:cNvPr id="100" name="TextBox 92">
            <a:extLst>
              <a:ext uri="{FF2B5EF4-FFF2-40B4-BE49-F238E27FC236}">
                <a16:creationId xmlns:a16="http://schemas.microsoft.com/office/drawing/2014/main" id="{DBCBA6E1-0C4A-0E05-93A8-EBBDD53E9B3A}"/>
              </a:ext>
            </a:extLst>
          </p:cNvPr>
          <p:cNvSpPr txBox="1"/>
          <p:nvPr/>
        </p:nvSpPr>
        <p:spPr>
          <a:xfrm>
            <a:off x="134672" y="167044"/>
            <a:ext cx="3086096" cy="3266928"/>
          </a:xfrm>
          <a:prstGeom prst="rect">
            <a:avLst/>
          </a:prstGeom>
        </p:spPr>
        <p:txBody>
          <a:bodyPr lIns="254000" tIns="254000" rIns="254000" bIns="254000" rtlCol="0" anchor="ctr"/>
          <a:lstStyle/>
          <a:p>
            <a:pPr algn="ctr">
              <a:lnSpc>
                <a:spcPts val="2239"/>
              </a:lnSpc>
            </a:pPr>
            <a:r>
              <a:rPr lang="en-US" sz="1599" dirty="0">
                <a:solidFill>
                  <a:srgbClr val="FFFFFF"/>
                </a:solidFill>
                <a:latin typeface="Poppins Bold"/>
              </a:rPr>
              <a:t>In-Scope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7641" y="-2090789"/>
            <a:ext cx="19381983" cy="14300315"/>
            <a:chOff x="571396" y="1541708"/>
            <a:chExt cx="25842644" cy="19067087"/>
          </a:xfrm>
        </p:grpSpPr>
        <p:sp>
          <p:nvSpPr>
            <p:cNvPr id="3" name="TextBox 3"/>
            <p:cNvSpPr txBox="1"/>
            <p:nvPr/>
          </p:nvSpPr>
          <p:spPr>
            <a:xfrm>
              <a:off x="4500918" y="4996177"/>
              <a:ext cx="19380494" cy="1352550"/>
            </a:xfrm>
            <a:prstGeom prst="rect">
              <a:avLst/>
            </a:prstGeom>
          </p:spPr>
          <p:txBody>
            <a:bodyPr lIns="0" tIns="0" rIns="0" bIns="0" rtlCol="0" anchor="t">
              <a:spAutoFit/>
            </a:bodyPr>
            <a:lstStyle/>
            <a:p>
              <a:pPr algn="ctr">
                <a:lnSpc>
                  <a:spcPts val="7679"/>
                </a:lnSpc>
              </a:pPr>
              <a:r>
                <a:rPr lang="en-US" sz="6399" spc="63">
                  <a:solidFill>
                    <a:srgbClr val="427898"/>
                  </a:solidFill>
                  <a:latin typeface="Poppins Bold"/>
                </a:rPr>
                <a:t>TEAMWORK</a:t>
              </a:r>
            </a:p>
          </p:txBody>
        </p:sp>
        <p:sp>
          <p:nvSpPr>
            <p:cNvPr id="4" name="TextBox 4"/>
            <p:cNvSpPr txBox="1"/>
            <p:nvPr/>
          </p:nvSpPr>
          <p:spPr>
            <a:xfrm>
              <a:off x="18448598" y="7932709"/>
              <a:ext cx="7088985" cy="539750"/>
            </a:xfrm>
            <a:prstGeom prst="rect">
              <a:avLst/>
            </a:prstGeom>
          </p:spPr>
          <p:txBody>
            <a:bodyPr lIns="0" tIns="0" rIns="0" bIns="0" rtlCol="0" anchor="t">
              <a:spAutoFit/>
            </a:bodyPr>
            <a:lstStyle/>
            <a:p>
              <a:pPr algn="ctr">
                <a:lnSpc>
                  <a:spcPts val="3120"/>
                </a:lnSpc>
              </a:pPr>
              <a:r>
                <a:rPr lang="en-US" sz="2600" spc="26">
                  <a:solidFill>
                    <a:srgbClr val="0086B3"/>
                  </a:solidFill>
                  <a:latin typeface="Poppins Bold"/>
                </a:rPr>
                <a:t>TECHNICAL PROBLEMS SOLVED</a:t>
              </a:r>
            </a:p>
          </p:txBody>
        </p:sp>
        <p:grpSp>
          <p:nvGrpSpPr>
            <p:cNvPr id="5" name="Group 5"/>
            <p:cNvGrpSpPr/>
            <p:nvPr/>
          </p:nvGrpSpPr>
          <p:grpSpPr>
            <a:xfrm>
              <a:off x="18822770" y="13029543"/>
              <a:ext cx="6340640" cy="4307673"/>
              <a:chOff x="0" y="-38100"/>
              <a:chExt cx="1252472" cy="850900"/>
            </a:xfrm>
          </p:grpSpPr>
          <p:sp>
            <p:nvSpPr>
              <p:cNvPr id="6" name="Freeform 6"/>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427898"/>
              </a:solidFill>
            </p:spPr>
            <p:txBody>
              <a:bodyPr/>
              <a:lstStyle/>
              <a:p>
                <a:endParaRPr lang="en-US"/>
              </a:p>
            </p:txBody>
          </p:sp>
          <p:sp>
            <p:nvSpPr>
              <p:cNvPr id="7" name="TextBox 7"/>
              <p:cNvSpPr txBox="1"/>
              <p:nvPr/>
            </p:nvSpPr>
            <p:spPr>
              <a:xfrm>
                <a:off x="0" y="-38100"/>
                <a:ext cx="812800" cy="850900"/>
              </a:xfrm>
              <a:prstGeom prst="rect">
                <a:avLst/>
              </a:prstGeom>
            </p:spPr>
            <p:txBody>
              <a:bodyPr lIns="254000" tIns="254000" rIns="254000" bIns="254000" rtlCol="0" anchor="ctr"/>
              <a:lstStyle/>
              <a:p>
                <a:pPr algn="ctr">
                  <a:lnSpc>
                    <a:spcPts val="3080"/>
                  </a:lnSpc>
                </a:pPr>
                <a:r>
                  <a:rPr lang="en-US" sz="2200" spc="22">
                    <a:solidFill>
                      <a:srgbClr val="000912"/>
                    </a:solidFill>
                    <a:latin typeface="Oswald"/>
                  </a:rPr>
                  <a:t>Data Corruption:</a:t>
                </a:r>
              </a:p>
            </p:txBody>
          </p:sp>
        </p:grpSp>
        <p:grpSp>
          <p:nvGrpSpPr>
            <p:cNvPr id="8" name="Group 8"/>
            <p:cNvGrpSpPr/>
            <p:nvPr/>
          </p:nvGrpSpPr>
          <p:grpSpPr>
            <a:xfrm>
              <a:off x="18776941" y="13084890"/>
              <a:ext cx="6351626" cy="4307674"/>
              <a:chOff x="-2170" y="-300240"/>
              <a:chExt cx="1254642" cy="850900"/>
            </a:xfrm>
          </p:grpSpPr>
          <p:sp>
            <p:nvSpPr>
              <p:cNvPr id="9" name="Freeform 9"/>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427898"/>
              </a:solidFill>
            </p:spPr>
            <p:txBody>
              <a:bodyPr/>
              <a:lstStyle/>
              <a:p>
                <a:endParaRPr lang="en-US"/>
              </a:p>
            </p:txBody>
          </p:sp>
          <p:sp>
            <p:nvSpPr>
              <p:cNvPr id="10" name="TextBox 10"/>
              <p:cNvSpPr txBox="1"/>
              <p:nvPr/>
            </p:nvSpPr>
            <p:spPr>
              <a:xfrm>
                <a:off x="-2170" y="-300240"/>
                <a:ext cx="984884" cy="850900"/>
              </a:xfrm>
              <a:prstGeom prst="rect">
                <a:avLst/>
              </a:prstGeom>
            </p:spPr>
            <p:txBody>
              <a:bodyPr lIns="254000" tIns="254000" rIns="254000" bIns="254000" rtlCol="0" anchor="ctr"/>
              <a:lstStyle/>
              <a:p>
                <a:pPr algn="ctr">
                  <a:lnSpc>
                    <a:spcPts val="3080"/>
                  </a:lnSpc>
                </a:pPr>
                <a:r>
                  <a:rPr lang="en-US" sz="2200" spc="22" dirty="0">
                    <a:solidFill>
                      <a:srgbClr val="000912"/>
                    </a:solidFill>
                    <a:latin typeface="Oswald"/>
                  </a:rPr>
                  <a:t>Version Control Challenges:</a:t>
                </a:r>
              </a:p>
            </p:txBody>
          </p:sp>
        </p:grpSp>
        <p:grpSp>
          <p:nvGrpSpPr>
            <p:cNvPr id="11" name="Group 11"/>
            <p:cNvGrpSpPr/>
            <p:nvPr/>
          </p:nvGrpSpPr>
          <p:grpSpPr>
            <a:xfrm>
              <a:off x="18718277" y="10200736"/>
              <a:ext cx="6410290" cy="4307674"/>
              <a:chOff x="-13758" y="-316354"/>
              <a:chExt cx="1266230" cy="850900"/>
            </a:xfrm>
          </p:grpSpPr>
          <p:sp>
            <p:nvSpPr>
              <p:cNvPr id="12" name="Freeform 12"/>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427898"/>
              </a:solidFill>
            </p:spPr>
            <p:txBody>
              <a:bodyPr/>
              <a:lstStyle/>
              <a:p>
                <a:endParaRPr lang="en-US"/>
              </a:p>
            </p:txBody>
          </p:sp>
          <p:sp>
            <p:nvSpPr>
              <p:cNvPr id="13" name="TextBox 13"/>
              <p:cNvSpPr txBox="1"/>
              <p:nvPr/>
            </p:nvSpPr>
            <p:spPr>
              <a:xfrm>
                <a:off x="-13758" y="-316354"/>
                <a:ext cx="812800" cy="850900"/>
              </a:xfrm>
              <a:prstGeom prst="rect">
                <a:avLst/>
              </a:prstGeom>
            </p:spPr>
            <p:txBody>
              <a:bodyPr lIns="254000" tIns="254000" rIns="254000" bIns="254000" rtlCol="0" anchor="ctr"/>
              <a:lstStyle/>
              <a:p>
                <a:pPr algn="ctr">
                  <a:lnSpc>
                    <a:spcPts val="3080"/>
                  </a:lnSpc>
                </a:pPr>
                <a:r>
                  <a:rPr lang="en-US" sz="2200" spc="22" dirty="0">
                    <a:solidFill>
                      <a:srgbClr val="000912"/>
                    </a:solidFill>
                    <a:latin typeface="Oswald"/>
                  </a:rPr>
                  <a:t>Device Limitations:</a:t>
                </a:r>
              </a:p>
            </p:txBody>
          </p:sp>
        </p:grpSp>
        <p:grpSp>
          <p:nvGrpSpPr>
            <p:cNvPr id="14" name="Group 14"/>
            <p:cNvGrpSpPr/>
            <p:nvPr/>
          </p:nvGrpSpPr>
          <p:grpSpPr>
            <a:xfrm>
              <a:off x="4706709" y="9114377"/>
              <a:ext cx="6340640" cy="1267749"/>
              <a:chOff x="0" y="0"/>
              <a:chExt cx="1252472" cy="250420"/>
            </a:xfrm>
          </p:grpSpPr>
          <p:sp>
            <p:nvSpPr>
              <p:cNvPr id="15" name="Freeform 15"/>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427898"/>
              </a:solidFill>
            </p:spPr>
            <p:txBody>
              <a:bodyPr/>
              <a:lstStyle/>
              <a:p>
                <a:endParaRPr lang="en-US"/>
              </a:p>
            </p:txBody>
          </p:sp>
          <p:sp>
            <p:nvSpPr>
              <p:cNvPr id="16" name="TextBox 16"/>
              <p:cNvSpPr txBox="1"/>
              <p:nvPr/>
            </p:nvSpPr>
            <p:spPr>
              <a:xfrm>
                <a:off x="0" y="-38100"/>
                <a:ext cx="812800" cy="850900"/>
              </a:xfrm>
              <a:prstGeom prst="rect">
                <a:avLst/>
              </a:prstGeom>
            </p:spPr>
            <p:txBody>
              <a:bodyPr lIns="254000" tIns="254000" rIns="254000" bIns="254000" rtlCol="0" anchor="ctr"/>
              <a:lstStyle/>
              <a:p>
                <a:pPr algn="ctr">
                  <a:lnSpc>
                    <a:spcPts val="3080"/>
                  </a:lnSpc>
                </a:pPr>
                <a:r>
                  <a:rPr lang="en-US" sz="2200" spc="22">
                    <a:solidFill>
                      <a:srgbClr val="000912"/>
                    </a:solidFill>
                    <a:latin typeface="Oswald"/>
                  </a:rPr>
                  <a:t>Consistent Communication:</a:t>
                </a:r>
              </a:p>
            </p:txBody>
          </p:sp>
        </p:grpSp>
        <p:grpSp>
          <p:nvGrpSpPr>
            <p:cNvPr id="17" name="Group 17"/>
            <p:cNvGrpSpPr/>
            <p:nvPr/>
          </p:nvGrpSpPr>
          <p:grpSpPr>
            <a:xfrm>
              <a:off x="18480188" y="8889142"/>
              <a:ext cx="6648379" cy="4307674"/>
              <a:chOff x="-60788" y="-285157"/>
              <a:chExt cx="1313260" cy="850900"/>
            </a:xfrm>
          </p:grpSpPr>
          <p:sp>
            <p:nvSpPr>
              <p:cNvPr id="18" name="Freeform 18"/>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427898"/>
              </a:solidFill>
            </p:spPr>
            <p:txBody>
              <a:bodyPr/>
              <a:lstStyle/>
              <a:p>
                <a:endParaRPr lang="en-US"/>
              </a:p>
            </p:txBody>
          </p:sp>
          <p:sp>
            <p:nvSpPr>
              <p:cNvPr id="19" name="TextBox 19"/>
              <p:cNvSpPr txBox="1"/>
              <p:nvPr/>
            </p:nvSpPr>
            <p:spPr>
              <a:xfrm>
                <a:off x="-60788" y="-285157"/>
                <a:ext cx="812800" cy="850900"/>
              </a:xfrm>
              <a:prstGeom prst="rect">
                <a:avLst/>
              </a:prstGeom>
            </p:spPr>
            <p:txBody>
              <a:bodyPr lIns="254000" tIns="254000" rIns="254000" bIns="254000" rtlCol="0" anchor="ctr"/>
              <a:lstStyle/>
              <a:p>
                <a:pPr algn="ctr">
                  <a:lnSpc>
                    <a:spcPts val="3080"/>
                  </a:lnSpc>
                </a:pPr>
                <a:r>
                  <a:rPr lang="en-US" sz="2200" spc="22" dirty="0">
                    <a:solidFill>
                      <a:srgbClr val="000912"/>
                    </a:solidFill>
                    <a:latin typeface="Oswald"/>
                  </a:rPr>
                  <a:t>Memory Issues:</a:t>
                </a:r>
              </a:p>
            </p:txBody>
          </p:sp>
        </p:grpSp>
        <p:grpSp>
          <p:nvGrpSpPr>
            <p:cNvPr id="20" name="Group 20"/>
            <p:cNvGrpSpPr/>
            <p:nvPr/>
          </p:nvGrpSpPr>
          <p:grpSpPr>
            <a:xfrm>
              <a:off x="18787927" y="7437261"/>
              <a:ext cx="6340640" cy="4307674"/>
              <a:chOff x="0" y="-291425"/>
              <a:chExt cx="1252472" cy="850900"/>
            </a:xfrm>
          </p:grpSpPr>
          <p:sp>
            <p:nvSpPr>
              <p:cNvPr id="21" name="Freeform 21"/>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427898"/>
              </a:solidFill>
            </p:spPr>
            <p:txBody>
              <a:bodyPr/>
              <a:lstStyle/>
              <a:p>
                <a:endParaRPr lang="en-US"/>
              </a:p>
            </p:txBody>
          </p:sp>
          <p:sp>
            <p:nvSpPr>
              <p:cNvPr id="22" name="TextBox 22"/>
              <p:cNvSpPr txBox="1"/>
              <p:nvPr/>
            </p:nvSpPr>
            <p:spPr>
              <a:xfrm>
                <a:off x="33272" y="-291425"/>
                <a:ext cx="812800" cy="850900"/>
              </a:xfrm>
              <a:prstGeom prst="rect">
                <a:avLst/>
              </a:prstGeom>
            </p:spPr>
            <p:txBody>
              <a:bodyPr lIns="254000" tIns="254000" rIns="254000" bIns="254000" rtlCol="0" anchor="ctr"/>
              <a:lstStyle/>
              <a:p>
                <a:pPr algn="ctr">
                  <a:lnSpc>
                    <a:spcPts val="3080"/>
                  </a:lnSpc>
                </a:pPr>
                <a:r>
                  <a:rPr lang="en-US" sz="2200" spc="22" dirty="0">
                    <a:solidFill>
                      <a:srgbClr val="000912"/>
                    </a:solidFill>
                    <a:latin typeface="Oswald"/>
                  </a:rPr>
                  <a:t>Disk Space Limitations:</a:t>
                </a:r>
              </a:p>
            </p:txBody>
          </p:sp>
        </p:grpSp>
        <p:grpSp>
          <p:nvGrpSpPr>
            <p:cNvPr id="23" name="Group 23"/>
            <p:cNvGrpSpPr/>
            <p:nvPr/>
          </p:nvGrpSpPr>
          <p:grpSpPr>
            <a:xfrm>
              <a:off x="4708981" y="8994541"/>
              <a:ext cx="6340640" cy="4307674"/>
              <a:chOff x="0" y="-304195"/>
              <a:chExt cx="1252472" cy="850900"/>
            </a:xfrm>
          </p:grpSpPr>
          <p:sp>
            <p:nvSpPr>
              <p:cNvPr id="24" name="Freeform 24"/>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427898"/>
              </a:solidFill>
            </p:spPr>
            <p:txBody>
              <a:bodyPr/>
              <a:lstStyle/>
              <a:p>
                <a:endParaRPr lang="en-US"/>
              </a:p>
            </p:txBody>
          </p:sp>
          <p:sp>
            <p:nvSpPr>
              <p:cNvPr id="25" name="TextBox 25"/>
              <p:cNvSpPr txBox="1"/>
              <p:nvPr/>
            </p:nvSpPr>
            <p:spPr>
              <a:xfrm>
                <a:off x="119133" y="-304195"/>
                <a:ext cx="1022865" cy="850900"/>
              </a:xfrm>
              <a:prstGeom prst="rect">
                <a:avLst/>
              </a:prstGeom>
            </p:spPr>
            <p:txBody>
              <a:bodyPr lIns="254000" tIns="254000" rIns="254000" bIns="254000" rtlCol="0" anchor="ctr"/>
              <a:lstStyle/>
              <a:p>
                <a:pPr algn="ctr">
                  <a:lnSpc>
                    <a:spcPts val="3080"/>
                  </a:lnSpc>
                </a:pPr>
                <a:r>
                  <a:rPr lang="en-US" sz="2200" spc="22" dirty="0">
                    <a:solidFill>
                      <a:srgbClr val="000912"/>
                    </a:solidFill>
                    <a:latin typeface="Oswald"/>
                  </a:rPr>
                  <a:t>Effective Time Management</a:t>
                </a:r>
              </a:p>
            </p:txBody>
          </p:sp>
        </p:grpSp>
        <p:grpSp>
          <p:nvGrpSpPr>
            <p:cNvPr id="26" name="Group 26"/>
            <p:cNvGrpSpPr/>
            <p:nvPr/>
          </p:nvGrpSpPr>
          <p:grpSpPr>
            <a:xfrm>
              <a:off x="11594586" y="9114377"/>
              <a:ext cx="6340640" cy="1267749"/>
              <a:chOff x="0" y="0"/>
              <a:chExt cx="1252472" cy="250420"/>
            </a:xfrm>
          </p:grpSpPr>
          <p:sp>
            <p:nvSpPr>
              <p:cNvPr id="27" name="Freeform 27"/>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427898"/>
              </a:solidFill>
            </p:spPr>
            <p:txBody>
              <a:bodyPr/>
              <a:lstStyle/>
              <a:p>
                <a:endParaRPr lang="en-US"/>
              </a:p>
            </p:txBody>
          </p:sp>
          <p:sp>
            <p:nvSpPr>
              <p:cNvPr id="28" name="TextBox 28"/>
              <p:cNvSpPr txBox="1"/>
              <p:nvPr/>
            </p:nvSpPr>
            <p:spPr>
              <a:xfrm>
                <a:off x="0" y="-38100"/>
                <a:ext cx="812800" cy="850900"/>
              </a:xfrm>
              <a:prstGeom prst="rect">
                <a:avLst/>
              </a:prstGeom>
            </p:spPr>
            <p:txBody>
              <a:bodyPr lIns="254000" tIns="254000" rIns="254000" bIns="254000" rtlCol="0" anchor="ctr"/>
              <a:lstStyle/>
              <a:p>
                <a:pPr algn="ctr">
                  <a:lnSpc>
                    <a:spcPts val="3080"/>
                  </a:lnSpc>
                </a:pPr>
                <a:r>
                  <a:rPr lang="en-US" sz="2200" spc="22">
                    <a:solidFill>
                      <a:srgbClr val="000912"/>
                    </a:solidFill>
                    <a:latin typeface="Oswald"/>
                  </a:rPr>
                  <a:t>Risk Management</a:t>
                </a:r>
              </a:p>
            </p:txBody>
          </p:sp>
        </p:grpSp>
        <p:grpSp>
          <p:nvGrpSpPr>
            <p:cNvPr id="29" name="Group 29"/>
            <p:cNvGrpSpPr/>
            <p:nvPr/>
          </p:nvGrpSpPr>
          <p:grpSpPr>
            <a:xfrm>
              <a:off x="11594586" y="8921495"/>
              <a:ext cx="6340640" cy="4307674"/>
              <a:chOff x="0" y="-318624"/>
              <a:chExt cx="1252472" cy="850900"/>
            </a:xfrm>
          </p:grpSpPr>
          <p:sp>
            <p:nvSpPr>
              <p:cNvPr id="30" name="Freeform 30"/>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427898"/>
              </a:solidFill>
            </p:spPr>
            <p:txBody>
              <a:bodyPr/>
              <a:lstStyle/>
              <a:p>
                <a:endParaRPr lang="en-US"/>
              </a:p>
            </p:txBody>
          </p:sp>
          <p:sp>
            <p:nvSpPr>
              <p:cNvPr id="31" name="TextBox 31"/>
              <p:cNvSpPr txBox="1"/>
              <p:nvPr/>
            </p:nvSpPr>
            <p:spPr>
              <a:xfrm>
                <a:off x="219836" y="-318624"/>
                <a:ext cx="812800" cy="850900"/>
              </a:xfrm>
              <a:prstGeom prst="rect">
                <a:avLst/>
              </a:prstGeom>
            </p:spPr>
            <p:txBody>
              <a:bodyPr lIns="254000" tIns="254000" rIns="254000" bIns="254000" rtlCol="0" anchor="ctr"/>
              <a:lstStyle/>
              <a:p>
                <a:pPr algn="ctr">
                  <a:lnSpc>
                    <a:spcPts val="3080"/>
                  </a:lnSpc>
                </a:pPr>
                <a:r>
                  <a:rPr lang="en-US" sz="2200" spc="22" dirty="0">
                    <a:solidFill>
                      <a:srgbClr val="000912"/>
                    </a:solidFill>
                    <a:latin typeface="Oswald"/>
                  </a:rPr>
                  <a:t>Conflict Resolution</a:t>
                </a:r>
              </a:p>
            </p:txBody>
          </p:sp>
        </p:grpSp>
        <p:sp>
          <p:nvSpPr>
            <p:cNvPr id="32" name="Freeform 32"/>
            <p:cNvSpPr/>
            <p:nvPr/>
          </p:nvSpPr>
          <p:spPr>
            <a:xfrm rot="4201469">
              <a:off x="813611" y="14235924"/>
              <a:ext cx="5852479" cy="5831197"/>
            </a:xfrm>
            <a:custGeom>
              <a:avLst/>
              <a:gdLst/>
              <a:ahLst/>
              <a:cxnLst/>
              <a:rect l="l" t="t" r="r" b="b"/>
              <a:pathLst>
                <a:path w="5852479" h="5831197">
                  <a:moveTo>
                    <a:pt x="0" y="0"/>
                  </a:moveTo>
                  <a:lnTo>
                    <a:pt x="5852479" y="0"/>
                  </a:lnTo>
                  <a:lnTo>
                    <a:pt x="5852479" y="5831198"/>
                  </a:lnTo>
                  <a:lnTo>
                    <a:pt x="0" y="5831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3" name="Freeform 33"/>
            <p:cNvSpPr/>
            <p:nvPr/>
          </p:nvSpPr>
          <p:spPr>
            <a:xfrm rot="-4089119">
              <a:off x="4376722" y="16427861"/>
              <a:ext cx="4645482" cy="3716386"/>
            </a:xfrm>
            <a:custGeom>
              <a:avLst/>
              <a:gdLst/>
              <a:ahLst/>
              <a:cxnLst/>
              <a:rect l="l" t="t" r="r" b="b"/>
              <a:pathLst>
                <a:path w="4645482" h="3716386">
                  <a:moveTo>
                    <a:pt x="0" y="0"/>
                  </a:moveTo>
                  <a:lnTo>
                    <a:pt x="4645482" y="0"/>
                  </a:lnTo>
                  <a:lnTo>
                    <a:pt x="4645482" y="3716386"/>
                  </a:lnTo>
                  <a:lnTo>
                    <a:pt x="0" y="3716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34"/>
            <p:cNvSpPr/>
            <p:nvPr/>
          </p:nvSpPr>
          <p:spPr>
            <a:xfrm>
              <a:off x="2708378" y="15872601"/>
              <a:ext cx="3991085" cy="1981030"/>
            </a:xfrm>
            <a:custGeom>
              <a:avLst/>
              <a:gdLst/>
              <a:ahLst/>
              <a:cxnLst/>
              <a:rect l="l" t="t" r="r" b="b"/>
              <a:pathLst>
                <a:path w="3991085" h="1981030">
                  <a:moveTo>
                    <a:pt x="0" y="0"/>
                  </a:moveTo>
                  <a:lnTo>
                    <a:pt x="3991085" y="0"/>
                  </a:lnTo>
                  <a:lnTo>
                    <a:pt x="3991085" y="1981030"/>
                  </a:lnTo>
                  <a:lnTo>
                    <a:pt x="0" y="1981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TextBox 35"/>
            <p:cNvSpPr txBox="1"/>
            <p:nvPr/>
          </p:nvSpPr>
          <p:spPr>
            <a:xfrm>
              <a:off x="4500918" y="8020818"/>
              <a:ext cx="6752223" cy="539750"/>
            </a:xfrm>
            <a:prstGeom prst="rect">
              <a:avLst/>
            </a:prstGeom>
          </p:spPr>
          <p:txBody>
            <a:bodyPr lIns="0" tIns="0" rIns="0" bIns="0" rtlCol="0" anchor="t">
              <a:spAutoFit/>
            </a:bodyPr>
            <a:lstStyle/>
            <a:p>
              <a:pPr algn="ctr">
                <a:lnSpc>
                  <a:spcPts val="3120"/>
                </a:lnSpc>
              </a:pPr>
              <a:r>
                <a:rPr lang="en-US" sz="2600" spc="26">
                  <a:solidFill>
                    <a:srgbClr val="0086B3"/>
                  </a:solidFill>
                  <a:latin typeface="Poppins Bold"/>
                </a:rPr>
                <a:t>PROACTIVE</a:t>
              </a:r>
            </a:p>
          </p:txBody>
        </p:sp>
        <p:sp>
          <p:nvSpPr>
            <p:cNvPr id="36" name="TextBox 36"/>
            <p:cNvSpPr txBox="1"/>
            <p:nvPr/>
          </p:nvSpPr>
          <p:spPr>
            <a:xfrm>
              <a:off x="11388794" y="7951759"/>
              <a:ext cx="6752223" cy="520700"/>
            </a:xfrm>
            <a:prstGeom prst="rect">
              <a:avLst/>
            </a:prstGeom>
          </p:spPr>
          <p:txBody>
            <a:bodyPr lIns="0" tIns="0" rIns="0" bIns="0" rtlCol="0" anchor="t">
              <a:spAutoFit/>
            </a:bodyPr>
            <a:lstStyle/>
            <a:p>
              <a:pPr algn="ctr">
                <a:lnSpc>
                  <a:spcPts val="3120"/>
                </a:lnSpc>
              </a:pPr>
              <a:r>
                <a:rPr lang="en-US" sz="2600" spc="26">
                  <a:solidFill>
                    <a:srgbClr val="0086B3"/>
                  </a:solidFill>
                  <a:latin typeface="Oswald Bold"/>
                </a:rPr>
                <a:t>REACTIVE</a:t>
              </a:r>
            </a:p>
          </p:txBody>
        </p:sp>
        <p:sp>
          <p:nvSpPr>
            <p:cNvPr id="37" name="Freeform 37"/>
            <p:cNvSpPr/>
            <p:nvPr/>
          </p:nvSpPr>
          <p:spPr>
            <a:xfrm rot="-1066964">
              <a:off x="571396" y="1541708"/>
              <a:ext cx="10949392" cy="5454788"/>
            </a:xfrm>
            <a:custGeom>
              <a:avLst/>
              <a:gdLst/>
              <a:ahLst/>
              <a:cxnLst/>
              <a:rect l="l" t="t" r="r" b="b"/>
              <a:pathLst>
                <a:path w="10949392" h="5454788">
                  <a:moveTo>
                    <a:pt x="0" y="0"/>
                  </a:moveTo>
                  <a:lnTo>
                    <a:pt x="10949392" y="0"/>
                  </a:lnTo>
                  <a:lnTo>
                    <a:pt x="10949392" y="5454788"/>
                  </a:lnTo>
                  <a:lnTo>
                    <a:pt x="0" y="5454788"/>
                  </a:lnTo>
                  <a:lnTo>
                    <a:pt x="0" y="0"/>
                  </a:lnTo>
                  <a:close/>
                </a:path>
              </a:pathLst>
            </a:custGeom>
            <a:blipFill>
              <a:blip r:embed="rId8">
                <a:alphaModFix amt="6999"/>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8" name="TextBox 38"/>
            <p:cNvSpPr txBox="1"/>
            <p:nvPr/>
          </p:nvSpPr>
          <p:spPr>
            <a:xfrm>
              <a:off x="24290028" y="16798368"/>
              <a:ext cx="2124012" cy="1529249"/>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11</a:t>
              </a:r>
            </a:p>
          </p:txBody>
        </p:sp>
      </p:grpSp>
      <p:sp>
        <p:nvSpPr>
          <p:cNvPr id="39" name="TextBox 10">
            <a:extLst>
              <a:ext uri="{FF2B5EF4-FFF2-40B4-BE49-F238E27FC236}">
                <a16:creationId xmlns:a16="http://schemas.microsoft.com/office/drawing/2014/main" id="{86A7BDB1-CF63-93C2-D32F-397015DBD151}"/>
              </a:ext>
            </a:extLst>
          </p:cNvPr>
          <p:cNvSpPr txBox="1"/>
          <p:nvPr/>
        </p:nvSpPr>
        <p:spPr>
          <a:xfrm>
            <a:off x="11793442" y="5561631"/>
            <a:ext cx="3739482" cy="3230755"/>
          </a:xfrm>
          <a:prstGeom prst="rect">
            <a:avLst/>
          </a:prstGeom>
        </p:spPr>
        <p:txBody>
          <a:bodyPr lIns="254000" tIns="254000" rIns="254000" bIns="254000" rtlCol="0" anchor="ctr"/>
          <a:lstStyle/>
          <a:p>
            <a:pPr algn="ctr">
              <a:lnSpc>
                <a:spcPts val="3080"/>
              </a:lnSpc>
            </a:pPr>
            <a:r>
              <a:rPr lang="en-US" sz="2200" spc="22" dirty="0">
                <a:solidFill>
                  <a:srgbClr val="000912"/>
                </a:solidFill>
                <a:latin typeface="Oswald"/>
              </a:rPr>
              <a:t>Data Corruption</a:t>
            </a:r>
          </a:p>
        </p:txBody>
      </p:sp>
      <p:sp>
        <p:nvSpPr>
          <p:cNvPr id="40" name="TextBox 31">
            <a:extLst>
              <a:ext uri="{FF2B5EF4-FFF2-40B4-BE49-F238E27FC236}">
                <a16:creationId xmlns:a16="http://schemas.microsoft.com/office/drawing/2014/main" id="{99DC9177-40DA-A363-A253-4A9F041F8F47}"/>
              </a:ext>
            </a:extLst>
          </p:cNvPr>
          <p:cNvSpPr txBox="1"/>
          <p:nvPr/>
        </p:nvSpPr>
        <p:spPr>
          <a:xfrm>
            <a:off x="7722654" y="2455964"/>
            <a:ext cx="3086100" cy="3230755"/>
          </a:xfrm>
          <a:prstGeom prst="rect">
            <a:avLst/>
          </a:prstGeom>
        </p:spPr>
        <p:txBody>
          <a:bodyPr lIns="254000" tIns="254000" rIns="254000" bIns="254000" rtlCol="0" anchor="ctr"/>
          <a:lstStyle/>
          <a:p>
            <a:pPr algn="ctr">
              <a:lnSpc>
                <a:spcPts val="3080"/>
              </a:lnSpc>
            </a:pPr>
            <a:r>
              <a:rPr lang="en-US" sz="2200" spc="22" dirty="0">
                <a:solidFill>
                  <a:srgbClr val="000912"/>
                </a:solidFill>
                <a:latin typeface="Oswald"/>
              </a:rPr>
              <a:t>Risk Management</a:t>
            </a:r>
          </a:p>
        </p:txBody>
      </p:sp>
      <p:sp>
        <p:nvSpPr>
          <p:cNvPr id="41" name="TextBox 25">
            <a:extLst>
              <a:ext uri="{FF2B5EF4-FFF2-40B4-BE49-F238E27FC236}">
                <a16:creationId xmlns:a16="http://schemas.microsoft.com/office/drawing/2014/main" id="{4EA91BDE-1C29-B0F4-A85C-41E463EF05D4}"/>
              </a:ext>
            </a:extLst>
          </p:cNvPr>
          <p:cNvSpPr txBox="1"/>
          <p:nvPr/>
        </p:nvSpPr>
        <p:spPr>
          <a:xfrm>
            <a:off x="2126971" y="2488955"/>
            <a:ext cx="3883691" cy="3230755"/>
          </a:xfrm>
          <a:prstGeom prst="rect">
            <a:avLst/>
          </a:prstGeom>
        </p:spPr>
        <p:txBody>
          <a:bodyPr lIns="254000" tIns="254000" rIns="254000" bIns="254000" rtlCol="0" anchor="ctr"/>
          <a:lstStyle/>
          <a:p>
            <a:pPr algn="ctr">
              <a:lnSpc>
                <a:spcPts val="3080"/>
              </a:lnSpc>
            </a:pPr>
            <a:r>
              <a:rPr lang="en-US" sz="2200" spc="22" dirty="0">
                <a:solidFill>
                  <a:srgbClr val="000912"/>
                </a:solidFill>
                <a:latin typeface="Oswald"/>
              </a:rPr>
              <a:t>Consistent Communication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23536"/>
          <a:ext cx="18288000" cy="10310536"/>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63959">
                  <a:extLst>
                    <a:ext uri="{9D8B030D-6E8A-4147-A177-3AD203B41FA5}">
                      <a16:colId xmlns:a16="http://schemas.microsoft.com/office/drawing/2014/main" val="20002"/>
                    </a:ext>
                  </a:extLst>
                </a:gridCol>
                <a:gridCol w="3651241">
                  <a:extLst>
                    <a:ext uri="{9D8B030D-6E8A-4147-A177-3AD203B41FA5}">
                      <a16:colId xmlns:a16="http://schemas.microsoft.com/office/drawing/2014/main" val="20003"/>
                    </a:ext>
                  </a:extLst>
                </a:gridCol>
                <a:gridCol w="3657600">
                  <a:extLst>
                    <a:ext uri="{9D8B030D-6E8A-4147-A177-3AD203B41FA5}">
                      <a16:colId xmlns:a16="http://schemas.microsoft.com/office/drawing/2014/main" val="20004"/>
                    </a:ext>
                  </a:extLst>
                </a:gridCol>
              </a:tblGrid>
              <a:tr h="10310536">
                <a:tc>
                  <a:txBody>
                    <a:bodyPr/>
                    <a:lstStyle/>
                    <a:p>
                      <a:pPr algn="ctr">
                        <a:lnSpc>
                          <a:spcPts val="2700"/>
                        </a:lnSpc>
                        <a:defRPr/>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3600"/>
                        </a:lnSpc>
                      </a:pPr>
                      <a:endParaRPr lang="en-US" sz="1100"/>
                    </a:p>
                    <a:p>
                      <a:pPr algn="ctr">
                        <a:lnSpc>
                          <a:spcPts val="2700"/>
                        </a:lnSpc>
                      </a:pPr>
                      <a:r>
                        <a:rPr lang="en-US" sz="1800">
                          <a:solidFill>
                            <a:srgbClr val="191919"/>
                          </a:solidFill>
                          <a:latin typeface="Poppins Bold"/>
                        </a:rPr>
                        <a:t>Testing Results</a:t>
                      </a:r>
                    </a:p>
                    <a:p>
                      <a:pPr algn="ctr">
                        <a:lnSpc>
                          <a:spcPts val="2700"/>
                        </a:lnSpc>
                      </a:pPr>
                      <a:endParaRPr lang="en-US" sz="1800">
                        <a:solidFill>
                          <a:srgbClr val="191919"/>
                        </a:solidFill>
                        <a:latin typeface="Poppins Bold"/>
                      </a:endParaRPr>
                    </a:p>
                    <a:p>
                      <a:pPr marL="302261" lvl="1" indent="-151130">
                        <a:lnSpc>
                          <a:spcPts val="2100"/>
                        </a:lnSpc>
                        <a:buFont typeface="Arial"/>
                        <a:buChar char="•"/>
                      </a:pPr>
                      <a:r>
                        <a:rPr lang="en-US" sz="1400">
                          <a:solidFill>
                            <a:srgbClr val="191919"/>
                          </a:solidFill>
                          <a:latin typeface="Poppins"/>
                        </a:rPr>
                        <a:t> Resolve software testing and development issues.</a:t>
                      </a:r>
                    </a:p>
                    <a:p>
                      <a:pPr marL="302261" lvl="1" indent="-151130">
                        <a:lnSpc>
                          <a:spcPts val="2100"/>
                        </a:lnSpc>
                        <a:buFont typeface="Arial"/>
                        <a:buChar char="•"/>
                      </a:pPr>
                      <a:r>
                        <a:rPr lang="en-US" sz="1400">
                          <a:solidFill>
                            <a:srgbClr val="191919"/>
                          </a:solidFill>
                          <a:latin typeface="Poppins"/>
                        </a:rPr>
                        <a:t>Test prototypes (Unit, integration, system).</a:t>
                      </a:r>
                    </a:p>
                    <a:p>
                      <a:pPr marL="302261" lvl="1" indent="-151130">
                        <a:lnSpc>
                          <a:spcPts val="2100"/>
                        </a:lnSpc>
                        <a:buFont typeface="Arial"/>
                        <a:buChar char="•"/>
                      </a:pPr>
                      <a:r>
                        <a:rPr lang="en-US" sz="1400">
                          <a:solidFill>
                            <a:srgbClr val="191919"/>
                          </a:solidFill>
                          <a:latin typeface="Poppins"/>
                        </a:rPr>
                        <a:t>Include diverse algorithms and address accessibility.</a:t>
                      </a:r>
                    </a:p>
                    <a:p>
                      <a:pPr marL="302261" lvl="1" indent="-151130">
                        <a:lnSpc>
                          <a:spcPts val="2100"/>
                        </a:lnSpc>
                        <a:buFont typeface="Arial"/>
                        <a:buChar char="•"/>
                      </a:pPr>
                      <a:r>
                        <a:rPr lang="en-US" sz="1400">
                          <a:solidFill>
                            <a:srgbClr val="191919"/>
                          </a:solidFill>
                          <a:latin typeface="Poppins"/>
                        </a:rPr>
                        <a:t>Train and test the Machine Learning model.</a:t>
                      </a:r>
                    </a:p>
                    <a:p>
                      <a:pPr marL="302261" lvl="1" indent="-151130">
                        <a:lnSpc>
                          <a:spcPts val="2100"/>
                        </a:lnSpc>
                        <a:buFont typeface="Arial"/>
                        <a:buChar char="•"/>
                      </a:pPr>
                      <a:r>
                        <a:rPr lang="en-US" sz="1400">
                          <a:solidFill>
                            <a:srgbClr val="191919"/>
                          </a:solidFill>
                          <a:latin typeface="Poppins"/>
                        </a:rPr>
                        <a:t>Evaluate models for accuracy.</a:t>
                      </a:r>
                    </a:p>
                    <a:p>
                      <a:pPr algn="ctr">
                        <a:lnSpc>
                          <a:spcPts val="2100"/>
                        </a:lnSpc>
                      </a:pPr>
                      <a:endParaRPr lang="en-US" sz="1400">
                        <a:solidFill>
                          <a:srgbClr val="191919"/>
                        </a:solidFill>
                        <a:latin typeface="Poppins"/>
                      </a:endParaRPr>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3600"/>
                        </a:lnSpc>
                      </a:pPr>
                      <a:endParaRPr lang="en-US" sz="1100"/>
                    </a:p>
                    <a:p>
                      <a:pPr algn="ctr">
                        <a:lnSpc>
                          <a:spcPts val="2700"/>
                        </a:lnSpc>
                      </a:pPr>
                      <a:r>
                        <a:rPr lang="en-US" sz="1800" spc="26">
                          <a:solidFill>
                            <a:srgbClr val="191919"/>
                          </a:solidFill>
                          <a:latin typeface="Poppins Bold"/>
                        </a:rPr>
                        <a:t>Information Guides and Operating Steps</a:t>
                      </a:r>
                    </a:p>
                    <a:p>
                      <a:pPr algn="ctr">
                        <a:lnSpc>
                          <a:spcPts val="2700"/>
                        </a:lnSpc>
                      </a:pPr>
                      <a:endParaRPr lang="en-US" sz="1800" spc="26">
                        <a:solidFill>
                          <a:srgbClr val="191919"/>
                        </a:solidFill>
                        <a:latin typeface="Poppins Bold"/>
                      </a:endParaRPr>
                    </a:p>
                    <a:p>
                      <a:pPr marL="302261" lvl="1" indent="-151130">
                        <a:lnSpc>
                          <a:spcPts val="2100"/>
                        </a:lnSpc>
                        <a:buFont typeface="Arial"/>
                        <a:buChar char="•"/>
                      </a:pPr>
                      <a:r>
                        <a:rPr lang="en-US" sz="1400" spc="21">
                          <a:solidFill>
                            <a:srgbClr val="191919"/>
                          </a:solidFill>
                          <a:latin typeface="Poppins"/>
                        </a:rPr>
                        <a:t>User guides explain how to use a product, including classification strategy, selected attributes, and tool limitations.</a:t>
                      </a:r>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3600"/>
                        </a:lnSpc>
                      </a:pPr>
                      <a:endParaRPr lang="en-US" sz="1100"/>
                    </a:p>
                    <a:p>
                      <a:pPr algn="ctr">
                        <a:lnSpc>
                          <a:spcPts val="2550"/>
                        </a:lnSpc>
                      </a:pPr>
                      <a:r>
                        <a:rPr lang="en-US" sz="1700" spc="25">
                          <a:solidFill>
                            <a:srgbClr val="191919"/>
                          </a:solidFill>
                          <a:latin typeface="Poppins Bold"/>
                        </a:rPr>
                        <a:t>The final version of the working Prototype</a:t>
                      </a:r>
                      <a:r>
                        <a:rPr lang="en-US" sz="1700" spc="25">
                          <a:solidFill>
                            <a:srgbClr val="191919"/>
                          </a:solidFill>
                          <a:latin typeface="Poppins"/>
                        </a:rPr>
                        <a:t> </a:t>
                      </a:r>
                    </a:p>
                    <a:p>
                      <a:pPr>
                        <a:lnSpc>
                          <a:spcPts val="2100"/>
                        </a:lnSpc>
                      </a:pPr>
                      <a:endParaRPr lang="en-US" sz="1700" spc="25">
                        <a:solidFill>
                          <a:srgbClr val="191919"/>
                        </a:solidFill>
                        <a:latin typeface="Poppins"/>
                      </a:endParaRPr>
                    </a:p>
                    <a:p>
                      <a:pPr marL="302262" lvl="1" indent="-151131">
                        <a:lnSpc>
                          <a:spcPts val="2100"/>
                        </a:lnSpc>
                        <a:buFont typeface="Arial"/>
                        <a:buChar char="•"/>
                      </a:pPr>
                      <a:r>
                        <a:rPr lang="en-US" sz="1400" spc="21">
                          <a:solidFill>
                            <a:srgbClr val="191919"/>
                          </a:solidFill>
                          <a:latin typeface="Poppins"/>
                        </a:rPr>
                        <a:t>A prototype for the study includes the recommended malware tool.</a:t>
                      </a:r>
                    </a:p>
                    <a:p>
                      <a:pPr algn="ctr">
                        <a:lnSpc>
                          <a:spcPts val="2700"/>
                        </a:lnSpc>
                      </a:pPr>
                      <a:endParaRPr lang="en-US" sz="1400" spc="21">
                        <a:solidFill>
                          <a:srgbClr val="191919"/>
                        </a:solidFill>
                        <a:latin typeface="Poppins"/>
                      </a:endParaRPr>
                    </a:p>
                    <a:p>
                      <a:pPr algn="ctr">
                        <a:lnSpc>
                          <a:spcPts val="2700"/>
                        </a:lnSpc>
                      </a:pPr>
                      <a:endParaRPr lang="en-US" sz="1400" spc="21">
                        <a:solidFill>
                          <a:srgbClr val="191919"/>
                        </a:solidFill>
                        <a:latin typeface="Poppins"/>
                      </a:endParaRPr>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3600"/>
                        </a:lnSpc>
                      </a:pPr>
                      <a:endParaRPr lang="en-US" sz="1100"/>
                    </a:p>
                    <a:p>
                      <a:pPr algn="ctr">
                        <a:lnSpc>
                          <a:spcPts val="2700"/>
                        </a:lnSpc>
                      </a:pPr>
                      <a:r>
                        <a:rPr lang="en-US" sz="1800" spc="26">
                          <a:solidFill>
                            <a:srgbClr val="191919"/>
                          </a:solidFill>
                          <a:latin typeface="Poppins Bold"/>
                        </a:rPr>
                        <a:t>Final Documentation </a:t>
                      </a:r>
                    </a:p>
                    <a:p>
                      <a:pPr algn="ctr">
                        <a:lnSpc>
                          <a:spcPts val="2700"/>
                        </a:lnSpc>
                      </a:pPr>
                      <a:endParaRPr lang="en-US" sz="1800" spc="26">
                        <a:solidFill>
                          <a:srgbClr val="191919"/>
                        </a:solidFill>
                        <a:latin typeface="Poppins Bold"/>
                      </a:endParaRPr>
                    </a:p>
                    <a:p>
                      <a:pPr marL="302262" lvl="1" indent="-151131">
                        <a:lnSpc>
                          <a:spcPts val="2100"/>
                        </a:lnSpc>
                        <a:buFont typeface="Arial"/>
                        <a:buChar char="•"/>
                      </a:pPr>
                      <a:r>
                        <a:rPr lang="en-US" sz="1400" spc="21">
                          <a:solidFill>
                            <a:srgbClr val="191919"/>
                          </a:solidFill>
                          <a:latin typeface="Poppins"/>
                        </a:rPr>
                        <a:t>The final project documentation summarizes study decisions and outcomes.</a:t>
                      </a:r>
                    </a:p>
                    <a:p>
                      <a:pPr>
                        <a:lnSpc>
                          <a:spcPts val="2100"/>
                        </a:lnSpc>
                      </a:pPr>
                      <a:endParaRPr lang="en-US" sz="1400" spc="21">
                        <a:solidFill>
                          <a:srgbClr val="191919"/>
                        </a:solidFill>
                        <a:latin typeface="Poppins"/>
                      </a:endParaRPr>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tc>
                  <a:txBody>
                    <a:bodyPr/>
                    <a:lstStyle/>
                    <a:p>
                      <a:pPr algn="ctr">
                        <a:lnSpc>
                          <a:spcPts val="2700"/>
                        </a:lnSpc>
                        <a:defRPr/>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2700"/>
                        </a:lnSpc>
                      </a:pPr>
                      <a:endParaRPr lang="en-US" sz="1100"/>
                    </a:p>
                    <a:p>
                      <a:pPr algn="ctr">
                        <a:lnSpc>
                          <a:spcPts val="3599"/>
                        </a:lnSpc>
                      </a:pPr>
                      <a:endParaRPr lang="en-US" sz="1100"/>
                    </a:p>
                    <a:p>
                      <a:pPr algn="ctr">
                        <a:lnSpc>
                          <a:spcPts val="2700"/>
                        </a:lnSpc>
                      </a:pPr>
                      <a:r>
                        <a:rPr lang="en-US" sz="1800" spc="26">
                          <a:solidFill>
                            <a:srgbClr val="191919"/>
                          </a:solidFill>
                          <a:latin typeface="Poppins Bold"/>
                        </a:rPr>
                        <a:t>Final Project Outcome</a:t>
                      </a:r>
                    </a:p>
                    <a:p>
                      <a:pPr algn="ctr">
                        <a:lnSpc>
                          <a:spcPts val="2700"/>
                        </a:lnSpc>
                      </a:pPr>
                      <a:endParaRPr lang="en-US" sz="1800" spc="26">
                        <a:solidFill>
                          <a:srgbClr val="191919"/>
                        </a:solidFill>
                        <a:latin typeface="Poppins Bold"/>
                      </a:endParaRPr>
                    </a:p>
                    <a:p>
                      <a:pPr marL="302262" lvl="1" indent="-151131">
                        <a:lnSpc>
                          <a:spcPts val="2100"/>
                        </a:lnSpc>
                        <a:buFont typeface="Arial"/>
                        <a:buChar char="•"/>
                      </a:pPr>
                      <a:r>
                        <a:rPr lang="en-US" sz="1400" spc="21">
                          <a:solidFill>
                            <a:srgbClr val="191919"/>
                          </a:solidFill>
                          <a:latin typeface="Poppins"/>
                        </a:rPr>
                        <a:t>Provides details on technical and non-technical aspects used during the project and explores the gradual implementation of the project's system.</a:t>
                      </a:r>
                    </a:p>
                    <a:p>
                      <a:pPr algn="ctr">
                        <a:lnSpc>
                          <a:spcPts val="2700"/>
                        </a:lnSpc>
                      </a:pPr>
                      <a:endParaRPr lang="en-US" sz="1400" spc="21">
                        <a:solidFill>
                          <a:srgbClr val="191919"/>
                        </a:solidFill>
                        <a:latin typeface="Poppins"/>
                      </a:endParaRPr>
                    </a:p>
                    <a:p>
                      <a:pPr algn="ctr">
                        <a:lnSpc>
                          <a:spcPts val="2700"/>
                        </a:lnSpc>
                      </a:pPr>
                      <a:endParaRPr lang="en-US" sz="1400" spc="21">
                        <a:solidFill>
                          <a:srgbClr val="191919"/>
                        </a:solidFill>
                        <a:latin typeface="Poppins"/>
                      </a:endParaRPr>
                    </a:p>
                  </a:txBody>
                  <a:tcPr marL="190500" marR="190500" marT="190500" marB="190500">
                    <a:lnL w="0" cap="flat" cmpd="sng" algn="ctr">
                      <a:solidFill>
                        <a:srgbClr val="F4F4F4"/>
                      </a:solidFill>
                      <a:prstDash val="solid"/>
                      <a:round/>
                      <a:headEnd type="none" w="med" len="med"/>
                      <a:tailEnd type="none" w="med" len="med"/>
                    </a:lnL>
                    <a:lnR w="0" cap="flat" cmpd="sng" algn="ctr">
                      <a:solidFill>
                        <a:srgbClr val="F4F4F4"/>
                      </a:solidFill>
                      <a:prstDash val="solid"/>
                      <a:round/>
                      <a:headEnd type="none" w="med" len="med"/>
                      <a:tailEnd type="none" w="med" len="med"/>
                    </a:lnR>
                    <a:lnT w="0" cap="flat" cmpd="sng" algn="ctr">
                      <a:solidFill>
                        <a:srgbClr val="F4F4F4"/>
                      </a:solidFill>
                      <a:prstDash val="solid"/>
                      <a:round/>
                      <a:headEnd type="none" w="med" len="med"/>
                      <a:tailEnd type="none" w="med" len="med"/>
                    </a:lnT>
                    <a:lnB w="0" cap="flat" cmpd="sng" algn="ctr">
                      <a:solidFill>
                        <a:srgbClr val="F4F4F4"/>
                      </a:solidFill>
                      <a:prstDash val="solid"/>
                      <a:round/>
                      <a:headEnd type="none" w="med" len="med"/>
                      <a:tailEnd type="none" w="med" len="med"/>
                    </a:lnB>
                    <a:solidFill>
                      <a:srgbClr val="EDF0F2"/>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rot="-829633">
            <a:off x="101452" y="8486967"/>
            <a:ext cx="20724935" cy="5634207"/>
            <a:chOff x="0" y="0"/>
            <a:chExt cx="5458419" cy="1483906"/>
          </a:xfrm>
        </p:grpSpPr>
        <p:sp>
          <p:nvSpPr>
            <p:cNvPr id="4" name="Freeform 4"/>
            <p:cNvSpPr/>
            <p:nvPr/>
          </p:nvSpPr>
          <p:spPr>
            <a:xfrm>
              <a:off x="0" y="0"/>
              <a:ext cx="5458419" cy="1483907"/>
            </a:xfrm>
            <a:custGeom>
              <a:avLst/>
              <a:gdLst/>
              <a:ahLst/>
              <a:cxnLst/>
              <a:rect l="l" t="t" r="r" b="b"/>
              <a:pathLst>
                <a:path w="5458419" h="1483907">
                  <a:moveTo>
                    <a:pt x="0" y="0"/>
                  </a:moveTo>
                  <a:lnTo>
                    <a:pt x="5458419" y="0"/>
                  </a:lnTo>
                  <a:lnTo>
                    <a:pt x="5458419" y="1483907"/>
                  </a:lnTo>
                  <a:lnTo>
                    <a:pt x="0" y="1483907"/>
                  </a:lnTo>
                  <a:close/>
                </a:path>
              </a:pathLst>
            </a:custGeom>
            <a:solidFill>
              <a:srgbClr val="FFFFFF"/>
            </a:solidFill>
          </p:spPr>
          <p:txBody>
            <a:bodyPr/>
            <a:lstStyle/>
            <a:p>
              <a:endParaRPr lang="en-US"/>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rot="-829633">
            <a:off x="-2015856" y="-2222871"/>
            <a:ext cx="20724935" cy="5634207"/>
            <a:chOff x="0" y="0"/>
            <a:chExt cx="5458419" cy="1483906"/>
          </a:xfrm>
        </p:grpSpPr>
        <p:sp>
          <p:nvSpPr>
            <p:cNvPr id="7" name="Freeform 7"/>
            <p:cNvSpPr/>
            <p:nvPr/>
          </p:nvSpPr>
          <p:spPr>
            <a:xfrm>
              <a:off x="0" y="0"/>
              <a:ext cx="5458419" cy="1483907"/>
            </a:xfrm>
            <a:custGeom>
              <a:avLst/>
              <a:gdLst/>
              <a:ahLst/>
              <a:cxnLst/>
              <a:rect l="l" t="t" r="r" b="b"/>
              <a:pathLst>
                <a:path w="5458419" h="1483907">
                  <a:moveTo>
                    <a:pt x="0" y="0"/>
                  </a:moveTo>
                  <a:lnTo>
                    <a:pt x="5458419" y="0"/>
                  </a:lnTo>
                  <a:lnTo>
                    <a:pt x="5458419" y="1483907"/>
                  </a:lnTo>
                  <a:lnTo>
                    <a:pt x="0" y="1483907"/>
                  </a:lnTo>
                  <a:close/>
                </a:path>
              </a:pathLst>
            </a:custGeom>
            <a:solidFill>
              <a:srgbClr val="FFFFFF"/>
            </a:solidFill>
          </p:spPr>
          <p:txBody>
            <a:bodyPr/>
            <a:lstStyle/>
            <a:p>
              <a:endParaRPr lang="en-US"/>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964452" y="3911792"/>
            <a:ext cx="1122964" cy="1268734"/>
            <a:chOff x="-51787" y="-91460"/>
            <a:chExt cx="660400" cy="746125"/>
          </a:xfrm>
        </p:grpSpPr>
        <p:sp>
          <p:nvSpPr>
            <p:cNvPr id="10" name="Freeform 1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86EAE9"/>
            </a:solidFill>
          </p:spPr>
          <p:txBody>
            <a:bodyPr/>
            <a:lstStyle/>
            <a:p>
              <a:endParaRPr lang="en-US" dirty="0"/>
            </a:p>
          </p:txBody>
        </p:sp>
        <p:sp>
          <p:nvSpPr>
            <p:cNvPr id="11" name="TextBox 11"/>
            <p:cNvSpPr txBox="1"/>
            <p:nvPr/>
          </p:nvSpPr>
          <p:spPr>
            <a:xfrm>
              <a:off x="-51787" y="-91460"/>
              <a:ext cx="660400" cy="746125"/>
            </a:xfrm>
            <a:prstGeom prst="rect">
              <a:avLst/>
            </a:prstGeom>
          </p:spPr>
          <p:txBody>
            <a:bodyPr lIns="0" tIns="0" rIns="0" bIns="0" rtlCol="0" anchor="ctr"/>
            <a:lstStyle/>
            <a:p>
              <a:pPr algn="ctr">
                <a:lnSpc>
                  <a:spcPts val="3919"/>
                </a:lnSpc>
              </a:pPr>
              <a:r>
                <a:rPr lang="en-US" sz="2799" dirty="0">
                  <a:solidFill>
                    <a:srgbClr val="FFFFFF"/>
                  </a:solidFill>
                  <a:latin typeface="Poppins Bold"/>
                </a:rPr>
                <a:t>1</a:t>
              </a:r>
            </a:p>
          </p:txBody>
        </p:sp>
      </p:grpSp>
      <p:sp>
        <p:nvSpPr>
          <p:cNvPr id="12" name="AutoShape 12"/>
          <p:cNvSpPr/>
          <p:nvPr/>
        </p:nvSpPr>
        <p:spPr>
          <a:xfrm>
            <a:off x="1525935" y="5014158"/>
            <a:ext cx="0" cy="792119"/>
          </a:xfrm>
          <a:prstGeom prst="line">
            <a:avLst/>
          </a:prstGeom>
          <a:ln w="47625" cap="flat">
            <a:solidFill>
              <a:srgbClr val="86EAE9"/>
            </a:solidFill>
            <a:prstDash val="solid"/>
            <a:headEnd type="none" w="sm" len="sm"/>
            <a:tailEnd type="oval" w="lg" len="lg"/>
          </a:ln>
        </p:spPr>
        <p:txBody>
          <a:bodyPr/>
          <a:lstStyle/>
          <a:p>
            <a:endParaRPr lang="en-US"/>
          </a:p>
        </p:txBody>
      </p:sp>
      <p:grpSp>
        <p:nvGrpSpPr>
          <p:cNvPr id="13" name="Group 13"/>
          <p:cNvGrpSpPr/>
          <p:nvPr/>
        </p:nvGrpSpPr>
        <p:grpSpPr>
          <a:xfrm>
            <a:off x="16102255" y="320942"/>
            <a:ext cx="1122964" cy="1268734"/>
            <a:chOff x="-51787" y="-83272"/>
            <a:chExt cx="660400" cy="746125"/>
          </a:xfrm>
        </p:grpSpPr>
        <p:sp>
          <p:nvSpPr>
            <p:cNvPr id="14" name="Freeform 14"/>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C88CF"/>
            </a:solidFill>
          </p:spPr>
          <p:txBody>
            <a:bodyPr/>
            <a:lstStyle/>
            <a:p>
              <a:endParaRPr lang="en-US"/>
            </a:p>
          </p:txBody>
        </p:sp>
        <p:sp>
          <p:nvSpPr>
            <p:cNvPr id="15" name="TextBox 15"/>
            <p:cNvSpPr txBox="1"/>
            <p:nvPr/>
          </p:nvSpPr>
          <p:spPr>
            <a:xfrm>
              <a:off x="-51787" y="-83272"/>
              <a:ext cx="660400" cy="746125"/>
            </a:xfrm>
            <a:prstGeom prst="rect">
              <a:avLst/>
            </a:prstGeom>
          </p:spPr>
          <p:txBody>
            <a:bodyPr lIns="0" tIns="0" rIns="0" bIns="0" rtlCol="0" anchor="ctr"/>
            <a:lstStyle/>
            <a:p>
              <a:pPr algn="ctr">
                <a:lnSpc>
                  <a:spcPts val="3919"/>
                </a:lnSpc>
              </a:pPr>
              <a:r>
                <a:rPr lang="en-US" sz="2799" dirty="0">
                  <a:solidFill>
                    <a:srgbClr val="FFFFFF"/>
                  </a:solidFill>
                  <a:latin typeface="Poppins Bold"/>
                </a:rPr>
                <a:t>5</a:t>
              </a:r>
            </a:p>
          </p:txBody>
        </p:sp>
      </p:grpSp>
      <p:sp>
        <p:nvSpPr>
          <p:cNvPr id="16" name="AutoShape 16"/>
          <p:cNvSpPr/>
          <p:nvPr/>
        </p:nvSpPr>
        <p:spPr>
          <a:xfrm>
            <a:off x="16663738" y="1409384"/>
            <a:ext cx="0" cy="735854"/>
          </a:xfrm>
          <a:prstGeom prst="line">
            <a:avLst/>
          </a:prstGeom>
          <a:ln w="47625" cap="flat">
            <a:solidFill>
              <a:srgbClr val="1C88CF"/>
            </a:solidFill>
            <a:prstDash val="solid"/>
            <a:headEnd type="none" w="sm" len="sm"/>
            <a:tailEnd type="oval" w="lg" len="lg"/>
          </a:ln>
        </p:spPr>
        <p:txBody>
          <a:bodyPr/>
          <a:lstStyle/>
          <a:p>
            <a:endParaRPr lang="en-US"/>
          </a:p>
        </p:txBody>
      </p:sp>
      <p:grpSp>
        <p:nvGrpSpPr>
          <p:cNvPr id="17" name="Group 17"/>
          <p:cNvGrpSpPr/>
          <p:nvPr/>
        </p:nvGrpSpPr>
        <p:grpSpPr>
          <a:xfrm>
            <a:off x="12234345" y="1234001"/>
            <a:ext cx="1122964" cy="1268734"/>
            <a:chOff x="-73151" y="-103140"/>
            <a:chExt cx="660400" cy="746125"/>
          </a:xfrm>
        </p:grpSpPr>
        <p:sp>
          <p:nvSpPr>
            <p:cNvPr id="18" name="Freeform 18"/>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18AFD6"/>
            </a:solidFill>
          </p:spPr>
          <p:txBody>
            <a:bodyPr/>
            <a:lstStyle/>
            <a:p>
              <a:endParaRPr lang="en-US" dirty="0"/>
            </a:p>
          </p:txBody>
        </p:sp>
        <p:sp>
          <p:nvSpPr>
            <p:cNvPr id="19" name="TextBox 19"/>
            <p:cNvSpPr txBox="1"/>
            <p:nvPr/>
          </p:nvSpPr>
          <p:spPr>
            <a:xfrm>
              <a:off x="-73151" y="-103140"/>
              <a:ext cx="660400" cy="746125"/>
            </a:xfrm>
            <a:prstGeom prst="rect">
              <a:avLst/>
            </a:prstGeom>
          </p:spPr>
          <p:txBody>
            <a:bodyPr lIns="0" tIns="0" rIns="0" bIns="0" rtlCol="0" anchor="ctr"/>
            <a:lstStyle/>
            <a:p>
              <a:pPr algn="ctr">
                <a:lnSpc>
                  <a:spcPts val="3919"/>
                </a:lnSpc>
              </a:pPr>
              <a:r>
                <a:rPr lang="en-US" sz="2799" dirty="0">
                  <a:solidFill>
                    <a:srgbClr val="FFFFFF"/>
                  </a:solidFill>
                  <a:latin typeface="Poppins Bold"/>
                </a:rPr>
                <a:t>4</a:t>
              </a:r>
            </a:p>
          </p:txBody>
        </p:sp>
      </p:grpSp>
      <p:sp>
        <p:nvSpPr>
          <p:cNvPr id="20" name="AutoShape 20"/>
          <p:cNvSpPr/>
          <p:nvPr/>
        </p:nvSpPr>
        <p:spPr>
          <a:xfrm>
            <a:off x="12832156" y="2356229"/>
            <a:ext cx="0" cy="735854"/>
          </a:xfrm>
          <a:prstGeom prst="line">
            <a:avLst/>
          </a:prstGeom>
          <a:ln w="47625" cap="flat">
            <a:solidFill>
              <a:srgbClr val="18AFD6"/>
            </a:solidFill>
            <a:prstDash val="solid"/>
            <a:headEnd type="none" w="sm" len="sm"/>
            <a:tailEnd type="oval" w="lg" len="lg"/>
          </a:ln>
        </p:spPr>
        <p:txBody>
          <a:bodyPr/>
          <a:lstStyle/>
          <a:p>
            <a:endParaRPr lang="en-US"/>
          </a:p>
        </p:txBody>
      </p:sp>
      <p:grpSp>
        <p:nvGrpSpPr>
          <p:cNvPr id="21" name="Group 21"/>
          <p:cNvGrpSpPr/>
          <p:nvPr/>
        </p:nvGrpSpPr>
        <p:grpSpPr>
          <a:xfrm>
            <a:off x="8259405" y="2223669"/>
            <a:ext cx="1122964" cy="1268734"/>
            <a:chOff x="-51787" y="-94650"/>
            <a:chExt cx="660400" cy="746125"/>
          </a:xfrm>
        </p:grpSpPr>
        <p:sp>
          <p:nvSpPr>
            <p:cNvPr id="22" name="Freeform 22"/>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004369"/>
            </a:solidFill>
          </p:spPr>
          <p:txBody>
            <a:bodyPr/>
            <a:lstStyle/>
            <a:p>
              <a:endParaRPr lang="en-US" dirty="0"/>
            </a:p>
          </p:txBody>
        </p:sp>
        <p:sp>
          <p:nvSpPr>
            <p:cNvPr id="23" name="TextBox 23"/>
            <p:cNvSpPr txBox="1"/>
            <p:nvPr/>
          </p:nvSpPr>
          <p:spPr>
            <a:xfrm>
              <a:off x="-51787" y="-94650"/>
              <a:ext cx="660400" cy="746125"/>
            </a:xfrm>
            <a:prstGeom prst="rect">
              <a:avLst/>
            </a:prstGeom>
          </p:spPr>
          <p:txBody>
            <a:bodyPr lIns="0" tIns="0" rIns="0" bIns="0" rtlCol="0" anchor="ctr"/>
            <a:lstStyle/>
            <a:p>
              <a:pPr algn="ctr">
                <a:lnSpc>
                  <a:spcPts val="3919"/>
                </a:lnSpc>
              </a:pPr>
              <a:r>
                <a:rPr lang="en-US" sz="2799" dirty="0">
                  <a:solidFill>
                    <a:srgbClr val="FFFFFF"/>
                  </a:solidFill>
                  <a:latin typeface="Poppins Bold"/>
                </a:rPr>
                <a:t>3</a:t>
              </a:r>
            </a:p>
          </p:txBody>
        </p:sp>
      </p:grpSp>
      <p:sp>
        <p:nvSpPr>
          <p:cNvPr id="24" name="AutoShape 24"/>
          <p:cNvSpPr/>
          <p:nvPr/>
        </p:nvSpPr>
        <p:spPr>
          <a:xfrm flipH="1">
            <a:off x="8820887" y="3331460"/>
            <a:ext cx="0" cy="735854"/>
          </a:xfrm>
          <a:prstGeom prst="line">
            <a:avLst/>
          </a:prstGeom>
          <a:ln w="47625" cap="flat">
            <a:solidFill>
              <a:srgbClr val="37C9EF"/>
            </a:solidFill>
            <a:prstDash val="solid"/>
            <a:headEnd type="none" w="sm" len="sm"/>
            <a:tailEnd type="oval" w="lg" len="lg"/>
          </a:ln>
        </p:spPr>
        <p:txBody>
          <a:bodyPr/>
          <a:lstStyle/>
          <a:p>
            <a:endParaRPr lang="en-US"/>
          </a:p>
        </p:txBody>
      </p:sp>
      <p:grpSp>
        <p:nvGrpSpPr>
          <p:cNvPr id="25" name="Group 25"/>
          <p:cNvGrpSpPr/>
          <p:nvPr/>
        </p:nvGrpSpPr>
        <p:grpSpPr>
          <a:xfrm>
            <a:off x="4817144" y="3042955"/>
            <a:ext cx="1122964" cy="1268734"/>
            <a:chOff x="-51787" y="-107625"/>
            <a:chExt cx="660400" cy="746125"/>
          </a:xfrm>
        </p:grpSpPr>
        <p:sp>
          <p:nvSpPr>
            <p:cNvPr id="26" name="Freeform 26"/>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0086B3"/>
            </a:solidFill>
          </p:spPr>
          <p:txBody>
            <a:bodyPr/>
            <a:lstStyle/>
            <a:p>
              <a:endParaRPr lang="en-US" dirty="0"/>
            </a:p>
          </p:txBody>
        </p:sp>
        <p:sp>
          <p:nvSpPr>
            <p:cNvPr id="27" name="TextBox 27"/>
            <p:cNvSpPr txBox="1"/>
            <p:nvPr/>
          </p:nvSpPr>
          <p:spPr>
            <a:xfrm>
              <a:off x="-51787" y="-107625"/>
              <a:ext cx="660400" cy="746125"/>
            </a:xfrm>
            <a:prstGeom prst="rect">
              <a:avLst/>
            </a:prstGeom>
          </p:spPr>
          <p:txBody>
            <a:bodyPr lIns="0" tIns="0" rIns="0" bIns="0" rtlCol="0" anchor="ctr"/>
            <a:lstStyle/>
            <a:p>
              <a:pPr algn="ctr">
                <a:lnSpc>
                  <a:spcPts val="3919"/>
                </a:lnSpc>
              </a:pPr>
              <a:r>
                <a:rPr lang="en-US" sz="2799" dirty="0">
                  <a:solidFill>
                    <a:srgbClr val="FFFFFF"/>
                  </a:solidFill>
                  <a:latin typeface="Poppins Bold"/>
                </a:rPr>
                <a:t>2</a:t>
              </a:r>
            </a:p>
          </p:txBody>
        </p:sp>
      </p:grpSp>
      <p:sp>
        <p:nvSpPr>
          <p:cNvPr id="28" name="AutoShape 28"/>
          <p:cNvSpPr/>
          <p:nvPr/>
        </p:nvSpPr>
        <p:spPr>
          <a:xfrm>
            <a:off x="5378626" y="4172809"/>
            <a:ext cx="0" cy="735854"/>
          </a:xfrm>
          <a:prstGeom prst="line">
            <a:avLst/>
          </a:prstGeom>
          <a:ln w="47625" cap="flat">
            <a:solidFill>
              <a:srgbClr val="3EDAD8"/>
            </a:solidFill>
            <a:prstDash val="solid"/>
            <a:headEnd type="none" w="sm" len="sm"/>
            <a:tailEnd type="oval" w="lg" len="lg"/>
          </a:ln>
        </p:spPr>
        <p:txBody>
          <a:bodyPr/>
          <a:lstStyle/>
          <a:p>
            <a:endParaRPr lang="en-US"/>
          </a:p>
        </p:txBody>
      </p:sp>
      <p:sp>
        <p:nvSpPr>
          <p:cNvPr id="29" name="TextBox 29"/>
          <p:cNvSpPr txBox="1"/>
          <p:nvPr/>
        </p:nvSpPr>
        <p:spPr>
          <a:xfrm>
            <a:off x="1050383" y="967344"/>
            <a:ext cx="7232747" cy="581025"/>
          </a:xfrm>
          <a:prstGeom prst="rect">
            <a:avLst/>
          </a:prstGeom>
        </p:spPr>
        <p:txBody>
          <a:bodyPr lIns="0" tIns="0" rIns="0" bIns="0" rtlCol="0" anchor="t">
            <a:spAutoFit/>
          </a:bodyPr>
          <a:lstStyle/>
          <a:p>
            <a:pPr>
              <a:lnSpc>
                <a:spcPts val="4320"/>
              </a:lnSpc>
            </a:pPr>
            <a:r>
              <a:rPr lang="en-US" sz="3600" spc="107">
                <a:solidFill>
                  <a:srgbClr val="004369"/>
                </a:solidFill>
                <a:latin typeface="Poppins Ultra-Bold"/>
              </a:rPr>
              <a:t>ROAD AHEAD</a:t>
            </a:r>
          </a:p>
        </p:txBody>
      </p:sp>
      <p:sp>
        <p:nvSpPr>
          <p:cNvPr id="30" name="TextBox 30"/>
          <p:cNvSpPr txBox="1"/>
          <p:nvPr/>
        </p:nvSpPr>
        <p:spPr>
          <a:xfrm>
            <a:off x="16428714" y="9040512"/>
            <a:ext cx="1593009" cy="1108837"/>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AFAFA">
                <a:alpha val="100000"/>
              </a:srgbClr>
            </a:gs>
            <a:gs pos="25000">
              <a:srgbClr val="FFFFFF">
                <a:alpha val="100000"/>
              </a:srgbClr>
            </a:gs>
            <a:gs pos="50000">
              <a:srgbClr val="E4F2FA">
                <a:alpha val="100000"/>
              </a:srgbClr>
            </a:gs>
            <a:gs pos="75000">
              <a:srgbClr val="B5D4E6">
                <a:alpha val="100000"/>
              </a:srgbClr>
            </a:gs>
            <a:gs pos="100000">
              <a:srgbClr val="EFF6F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61087" y="-588064"/>
            <a:ext cx="20353895" cy="10875064"/>
            <a:chOff x="0" y="2980047"/>
            <a:chExt cx="27138527" cy="14500085"/>
          </a:xfrm>
        </p:grpSpPr>
        <p:sp>
          <p:nvSpPr>
            <p:cNvPr id="3" name="Freeform 3"/>
            <p:cNvSpPr/>
            <p:nvPr/>
          </p:nvSpPr>
          <p:spPr>
            <a:xfrm rot="1928539">
              <a:off x="14058608" y="2980047"/>
              <a:ext cx="13079919" cy="6516178"/>
            </a:xfrm>
            <a:custGeom>
              <a:avLst/>
              <a:gdLst/>
              <a:ahLst/>
              <a:cxnLst/>
              <a:rect l="l" t="t" r="r" b="b"/>
              <a:pathLst>
                <a:path w="13079919" h="6516178">
                  <a:moveTo>
                    <a:pt x="0" y="0"/>
                  </a:moveTo>
                  <a:lnTo>
                    <a:pt x="13079919" y="0"/>
                  </a:lnTo>
                  <a:lnTo>
                    <a:pt x="13079919" y="6516178"/>
                  </a:lnTo>
                  <a:lnTo>
                    <a:pt x="0" y="6516178"/>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545252" y="4170532"/>
              <a:ext cx="13797265" cy="1720850"/>
            </a:xfrm>
            <a:prstGeom prst="rect">
              <a:avLst/>
            </a:prstGeom>
          </p:spPr>
          <p:txBody>
            <a:bodyPr lIns="0" tIns="0" rIns="0" bIns="0" rtlCol="0" anchor="t">
              <a:spAutoFit/>
            </a:bodyPr>
            <a:lstStyle/>
            <a:p>
              <a:pPr algn="ctr">
                <a:lnSpc>
                  <a:spcPts val="10499"/>
                </a:lnSpc>
              </a:pPr>
              <a:r>
                <a:rPr lang="en-US" sz="7499">
                  <a:solidFill>
                    <a:srgbClr val="004369"/>
                  </a:solidFill>
                  <a:latin typeface="Poppins Bold"/>
                </a:rPr>
                <a:t>LESSONS LEARNT</a:t>
              </a:r>
            </a:p>
          </p:txBody>
        </p:sp>
        <p:sp>
          <p:nvSpPr>
            <p:cNvPr id="5" name="TextBox 5"/>
            <p:cNvSpPr txBox="1"/>
            <p:nvPr/>
          </p:nvSpPr>
          <p:spPr>
            <a:xfrm>
              <a:off x="0" y="6033400"/>
              <a:ext cx="23213031" cy="11446732"/>
            </a:xfrm>
            <a:prstGeom prst="rect">
              <a:avLst/>
            </a:prstGeom>
          </p:spPr>
          <p:txBody>
            <a:bodyPr lIns="0" tIns="0" rIns="0" bIns="0" rtlCol="0" anchor="t">
              <a:spAutoFit/>
            </a:bodyPr>
            <a:lstStyle/>
            <a:p>
              <a:pPr algn="ctr">
                <a:lnSpc>
                  <a:spcPts val="3114"/>
                </a:lnSpc>
              </a:pPr>
              <a:r>
                <a:rPr lang="en-US" sz="2224">
                  <a:solidFill>
                    <a:srgbClr val="004369"/>
                  </a:solidFill>
                  <a:latin typeface="Poppins Bold"/>
                </a:rPr>
                <a:t>Risk Identification and Risk Mitigation</a:t>
              </a:r>
            </a:p>
            <a:p>
              <a:pPr algn="ctr">
                <a:lnSpc>
                  <a:spcPts val="3114"/>
                </a:lnSpc>
              </a:pPr>
              <a:r>
                <a:rPr lang="en-US" sz="2224">
                  <a:solidFill>
                    <a:srgbClr val="004369"/>
                  </a:solidFill>
                  <a:latin typeface="Poppins"/>
                </a:rPr>
                <a:t>•Risk of malware infection</a:t>
              </a:r>
            </a:p>
            <a:p>
              <a:pPr algn="ctr">
                <a:lnSpc>
                  <a:spcPts val="3114"/>
                </a:lnSpc>
              </a:pPr>
              <a:r>
                <a:rPr lang="en-US" sz="2224">
                  <a:solidFill>
                    <a:srgbClr val="004369"/>
                  </a:solidFill>
                  <a:latin typeface="Poppins"/>
                </a:rPr>
                <a:t>•Risk of Team Conflicts</a:t>
              </a:r>
            </a:p>
            <a:p>
              <a:pPr algn="ctr">
                <a:lnSpc>
                  <a:spcPts val="3114"/>
                </a:lnSpc>
              </a:pPr>
              <a:endParaRPr lang="en-US" sz="2224">
                <a:solidFill>
                  <a:srgbClr val="004369"/>
                </a:solidFill>
                <a:latin typeface="Poppins"/>
              </a:endParaRPr>
            </a:p>
            <a:p>
              <a:pPr algn="ctr">
                <a:lnSpc>
                  <a:spcPts val="3114"/>
                </a:lnSpc>
              </a:pPr>
              <a:r>
                <a:rPr lang="en-US" sz="2224">
                  <a:solidFill>
                    <a:srgbClr val="004369"/>
                  </a:solidFill>
                  <a:latin typeface="Poppins Bold"/>
                </a:rPr>
                <a:t>Importance of Collaboration</a:t>
              </a:r>
              <a:r>
                <a:rPr lang="en-US" sz="2224">
                  <a:solidFill>
                    <a:srgbClr val="004369"/>
                  </a:solidFill>
                  <a:latin typeface="Poppins"/>
                </a:rPr>
                <a:t>,</a:t>
              </a:r>
            </a:p>
            <a:p>
              <a:pPr algn="ctr">
                <a:lnSpc>
                  <a:spcPts val="3114"/>
                </a:lnSpc>
              </a:pPr>
              <a:r>
                <a:rPr lang="en-US" sz="2224">
                  <a:solidFill>
                    <a:srgbClr val="004369"/>
                  </a:solidFill>
                  <a:latin typeface="Poppins"/>
                </a:rPr>
                <a:t>•Community contributions are invaluable and integral</a:t>
              </a:r>
            </a:p>
            <a:p>
              <a:pPr algn="ctr">
                <a:lnSpc>
                  <a:spcPts val="3114"/>
                </a:lnSpc>
              </a:pPr>
              <a:r>
                <a:rPr lang="en-US" sz="2224">
                  <a:solidFill>
                    <a:srgbClr val="004369"/>
                  </a:solidFill>
                  <a:latin typeface="Poppins"/>
                </a:rPr>
                <a:t>•Knowledge sharing is paramount to outpacing cyber threats</a:t>
              </a:r>
            </a:p>
            <a:p>
              <a:pPr algn="ctr">
                <a:lnSpc>
                  <a:spcPts val="3114"/>
                </a:lnSpc>
              </a:pPr>
              <a:endParaRPr lang="en-US" sz="2224">
                <a:solidFill>
                  <a:srgbClr val="004369"/>
                </a:solidFill>
                <a:latin typeface="Poppins"/>
              </a:endParaRPr>
            </a:p>
            <a:p>
              <a:pPr algn="ctr">
                <a:lnSpc>
                  <a:spcPts val="3114"/>
                </a:lnSpc>
              </a:pPr>
              <a:r>
                <a:rPr lang="en-US" sz="2224">
                  <a:solidFill>
                    <a:srgbClr val="004369"/>
                  </a:solidFill>
                  <a:latin typeface="Poppins Bold"/>
                </a:rPr>
                <a:t>Dynamic vs Static Analysis</a:t>
              </a:r>
              <a:r>
                <a:rPr lang="en-US" sz="2224">
                  <a:solidFill>
                    <a:srgbClr val="004369"/>
                  </a:solidFill>
                  <a:latin typeface="Poppins"/>
                </a:rPr>
                <a:t>,</a:t>
              </a:r>
            </a:p>
            <a:p>
              <a:pPr algn="ctr">
                <a:lnSpc>
                  <a:spcPts val="3114"/>
                </a:lnSpc>
              </a:pPr>
              <a:r>
                <a:rPr lang="en-US" sz="2224">
                  <a:solidFill>
                    <a:srgbClr val="004369"/>
                  </a:solidFill>
                  <a:latin typeface="Poppins"/>
                </a:rPr>
                <a:t>•Certain malware is triggered only in specific environments, eluding static analysis</a:t>
              </a:r>
            </a:p>
            <a:p>
              <a:pPr algn="ctr">
                <a:lnSpc>
                  <a:spcPts val="3114"/>
                </a:lnSpc>
              </a:pPr>
              <a:endParaRPr lang="en-US" sz="2224">
                <a:solidFill>
                  <a:srgbClr val="004369"/>
                </a:solidFill>
                <a:latin typeface="Poppins"/>
              </a:endParaRPr>
            </a:p>
            <a:p>
              <a:pPr algn="ctr">
                <a:lnSpc>
                  <a:spcPts val="3114"/>
                </a:lnSpc>
              </a:pPr>
              <a:r>
                <a:rPr lang="en-US" sz="2224">
                  <a:solidFill>
                    <a:srgbClr val="004369"/>
                  </a:solidFill>
                  <a:latin typeface="Poppins Bold"/>
                </a:rPr>
                <a:t>False Positives/Negatives</a:t>
              </a:r>
              <a:r>
                <a:rPr lang="en-US" sz="2224">
                  <a:solidFill>
                    <a:srgbClr val="004369"/>
                  </a:solidFill>
                  <a:latin typeface="Poppins"/>
                </a:rPr>
                <a:t>, </a:t>
              </a:r>
            </a:p>
            <a:p>
              <a:pPr algn="ctr">
                <a:lnSpc>
                  <a:spcPts val="3114"/>
                </a:lnSpc>
              </a:pPr>
              <a:r>
                <a:rPr lang="en-US" sz="2224">
                  <a:solidFill>
                    <a:srgbClr val="004369"/>
                  </a:solidFill>
                  <a:latin typeface="Poppins"/>
                </a:rPr>
                <a:t>•Striking the right balance between accuracy and coverage is essential</a:t>
              </a:r>
            </a:p>
            <a:p>
              <a:pPr algn="ctr">
                <a:lnSpc>
                  <a:spcPts val="3114"/>
                </a:lnSpc>
              </a:pPr>
              <a:endParaRPr lang="en-US" sz="2224">
                <a:solidFill>
                  <a:srgbClr val="004369"/>
                </a:solidFill>
                <a:latin typeface="Poppins"/>
              </a:endParaRPr>
            </a:p>
            <a:p>
              <a:pPr algn="ctr">
                <a:lnSpc>
                  <a:spcPts val="3114"/>
                </a:lnSpc>
              </a:pPr>
              <a:r>
                <a:rPr lang="en-US" sz="2224">
                  <a:solidFill>
                    <a:srgbClr val="004369"/>
                  </a:solidFill>
                  <a:latin typeface="Poppins Bold"/>
                </a:rPr>
                <a:t>Ethical Considerations</a:t>
              </a:r>
              <a:r>
                <a:rPr lang="en-US" sz="2224">
                  <a:solidFill>
                    <a:srgbClr val="004369"/>
                  </a:solidFill>
                  <a:latin typeface="Poppins"/>
                </a:rPr>
                <a:t>,</a:t>
              </a:r>
            </a:p>
            <a:p>
              <a:pPr algn="ctr">
                <a:lnSpc>
                  <a:spcPts val="3114"/>
                </a:lnSpc>
              </a:pPr>
              <a:r>
                <a:rPr lang="en-US" sz="2224">
                  <a:solidFill>
                    <a:srgbClr val="004369"/>
                  </a:solidFill>
                  <a:latin typeface="Poppins"/>
                </a:rPr>
                <a:t>•Upholding user privacy and data integrity is crucial</a:t>
              </a:r>
            </a:p>
            <a:p>
              <a:pPr algn="ctr">
                <a:lnSpc>
                  <a:spcPts val="3114"/>
                </a:lnSpc>
              </a:pPr>
              <a:r>
                <a:rPr lang="en-US" sz="2224">
                  <a:solidFill>
                    <a:srgbClr val="004369"/>
                  </a:solidFill>
                  <a:latin typeface="Poppins"/>
                </a:rPr>
                <a:t>•Must ensure our tool doesn't inadvertently aid malicious actors</a:t>
              </a:r>
            </a:p>
            <a:p>
              <a:pPr algn="ctr">
                <a:lnSpc>
                  <a:spcPts val="3114"/>
                </a:lnSpc>
              </a:pPr>
              <a:endParaRPr lang="en-US" sz="2224">
                <a:solidFill>
                  <a:srgbClr val="004369"/>
                </a:solidFill>
                <a:latin typeface="Poppins"/>
              </a:endParaRPr>
            </a:p>
            <a:p>
              <a:pPr algn="ctr">
                <a:lnSpc>
                  <a:spcPts val="3114"/>
                </a:lnSpc>
              </a:pPr>
              <a:r>
                <a:rPr lang="en-US" sz="2224">
                  <a:solidFill>
                    <a:srgbClr val="004369"/>
                  </a:solidFill>
                  <a:latin typeface="Poppins Bold"/>
                </a:rPr>
                <a:t>Continuous Learning &amp; Improvement</a:t>
              </a:r>
              <a:r>
                <a:rPr lang="en-US" sz="2224">
                  <a:solidFill>
                    <a:srgbClr val="004369"/>
                  </a:solidFill>
                  <a:latin typeface="Poppins"/>
                </a:rPr>
                <a:t>,</a:t>
              </a:r>
            </a:p>
            <a:p>
              <a:pPr algn="ctr">
                <a:lnSpc>
                  <a:spcPts val="3114"/>
                </a:lnSpc>
              </a:pPr>
              <a:r>
                <a:rPr lang="en-US" sz="2224">
                  <a:solidFill>
                    <a:srgbClr val="004369"/>
                  </a:solidFill>
                  <a:latin typeface="Poppins"/>
                </a:rPr>
                <a:t>•Malware analysis is not just a task but a continuous journey.</a:t>
              </a:r>
            </a:p>
            <a:p>
              <a:pPr algn="ctr">
                <a:lnSpc>
                  <a:spcPts val="3114"/>
                </a:lnSpc>
              </a:pPr>
              <a:r>
                <a:rPr lang="en-US" sz="2224">
                  <a:solidFill>
                    <a:srgbClr val="004369"/>
                  </a:solidFill>
                  <a:latin typeface="Poppins"/>
                </a:rPr>
                <a:t>•Emphasis on regular training, education, and research is vital to remain updated</a:t>
              </a:r>
            </a:p>
            <a:p>
              <a:pPr algn="ctr">
                <a:lnSpc>
                  <a:spcPts val="3114"/>
                </a:lnSpc>
              </a:pPr>
              <a:endParaRPr lang="en-US" sz="2224">
                <a:solidFill>
                  <a:srgbClr val="004369"/>
                </a:solidFill>
                <a:latin typeface="Poppins"/>
              </a:endParaRPr>
            </a:p>
          </p:txBody>
        </p:sp>
        <p:sp>
          <p:nvSpPr>
            <p:cNvPr id="6" name="TextBox 6"/>
            <p:cNvSpPr txBox="1"/>
            <p:nvPr/>
          </p:nvSpPr>
          <p:spPr>
            <a:xfrm>
              <a:off x="21089019" y="15950883"/>
              <a:ext cx="2124012" cy="1529249"/>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13</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AFAFA">
                <a:alpha val="100000"/>
              </a:srgbClr>
            </a:gs>
            <a:gs pos="25000">
              <a:srgbClr val="FFFFFF">
                <a:alpha val="100000"/>
              </a:srgbClr>
            </a:gs>
            <a:gs pos="50000">
              <a:srgbClr val="E4F2FA">
                <a:alpha val="100000"/>
              </a:srgbClr>
            </a:gs>
            <a:gs pos="75000">
              <a:srgbClr val="B5D4E6">
                <a:alpha val="100000"/>
              </a:srgbClr>
            </a:gs>
            <a:gs pos="100000">
              <a:srgbClr val="EFF6FA">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50383" y="967344"/>
            <a:ext cx="7232747" cy="581025"/>
          </a:xfrm>
          <a:prstGeom prst="rect">
            <a:avLst/>
          </a:prstGeom>
        </p:spPr>
        <p:txBody>
          <a:bodyPr lIns="0" tIns="0" rIns="0" bIns="0" rtlCol="0" anchor="t">
            <a:spAutoFit/>
          </a:bodyPr>
          <a:lstStyle/>
          <a:p>
            <a:pPr>
              <a:lnSpc>
                <a:spcPts val="4320"/>
              </a:lnSpc>
            </a:pPr>
            <a:r>
              <a:rPr lang="en-US" sz="3600" spc="107">
                <a:solidFill>
                  <a:srgbClr val="004369"/>
                </a:solidFill>
                <a:latin typeface="Poppins Ultra-Bold"/>
              </a:rPr>
              <a:t>DEMONSTRATION</a:t>
            </a:r>
          </a:p>
        </p:txBody>
      </p:sp>
      <p:sp>
        <p:nvSpPr>
          <p:cNvPr id="3" name="TextBox 3"/>
          <p:cNvSpPr txBox="1"/>
          <p:nvPr/>
        </p:nvSpPr>
        <p:spPr>
          <a:xfrm>
            <a:off x="16459200" y="9178163"/>
            <a:ext cx="1593009" cy="1108837"/>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2245882" y="704643"/>
            <a:ext cx="20533931" cy="11967266"/>
            <a:chOff x="0" y="12700"/>
            <a:chExt cx="27378574" cy="15956354"/>
          </a:xfrm>
        </p:grpSpPr>
        <p:sp>
          <p:nvSpPr>
            <p:cNvPr id="3" name="AutoShape 3"/>
            <p:cNvSpPr/>
            <p:nvPr/>
          </p:nvSpPr>
          <p:spPr>
            <a:xfrm>
              <a:off x="2994509" y="12700"/>
              <a:ext cx="24384065" cy="12700"/>
            </a:xfrm>
            <a:prstGeom prst="line">
              <a:avLst/>
            </a:prstGeom>
            <a:ln w="25400" cap="flat">
              <a:solidFill>
                <a:srgbClr val="0086B3"/>
              </a:solidFill>
              <a:prstDash val="solid"/>
              <a:headEnd type="none" w="sm" len="sm"/>
              <a:tailEnd type="none" w="sm" len="sm"/>
            </a:ln>
          </p:spPr>
          <p:txBody>
            <a:bodyPr/>
            <a:lstStyle/>
            <a:p>
              <a:endParaRPr lang="en-US"/>
            </a:p>
          </p:txBody>
        </p:sp>
        <p:grpSp>
          <p:nvGrpSpPr>
            <p:cNvPr id="4" name="Group 4"/>
            <p:cNvGrpSpPr/>
            <p:nvPr/>
          </p:nvGrpSpPr>
          <p:grpSpPr>
            <a:xfrm>
              <a:off x="9555500" y="2016789"/>
              <a:ext cx="17385705" cy="7922318"/>
              <a:chOff x="0" y="0"/>
              <a:chExt cx="4995912" cy="2276537"/>
            </a:xfrm>
          </p:grpSpPr>
          <p:sp>
            <p:nvSpPr>
              <p:cNvPr id="5" name="Freeform 5"/>
              <p:cNvSpPr/>
              <p:nvPr/>
            </p:nvSpPr>
            <p:spPr>
              <a:xfrm>
                <a:off x="0" y="0"/>
                <a:ext cx="4995912" cy="2276537"/>
              </a:xfrm>
              <a:custGeom>
                <a:avLst/>
                <a:gdLst/>
                <a:ahLst/>
                <a:cxnLst/>
                <a:rect l="l" t="t" r="r" b="b"/>
                <a:pathLst>
                  <a:path w="4995912" h="2276537">
                    <a:moveTo>
                      <a:pt x="0" y="0"/>
                    </a:moveTo>
                    <a:lnTo>
                      <a:pt x="4995912" y="0"/>
                    </a:lnTo>
                    <a:lnTo>
                      <a:pt x="4995912" y="2276537"/>
                    </a:lnTo>
                    <a:lnTo>
                      <a:pt x="0" y="2276537"/>
                    </a:lnTo>
                    <a:close/>
                  </a:path>
                </a:pathLst>
              </a:custGeom>
              <a:solidFill>
                <a:srgbClr val="EFEFEF"/>
              </a:solidFill>
            </p:spPr>
            <p:txBody>
              <a:bodyPr/>
              <a:lstStyle/>
              <a:p>
                <a:endParaRPr lang="en-US"/>
              </a:p>
            </p:txBody>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9555500" y="9939107"/>
              <a:ext cx="17385705" cy="1377130"/>
            </a:xfrm>
            <a:custGeom>
              <a:avLst/>
              <a:gdLst/>
              <a:ahLst/>
              <a:cxnLst/>
              <a:rect l="l" t="t" r="r" b="b"/>
              <a:pathLst>
                <a:path w="17385705" h="1377130">
                  <a:moveTo>
                    <a:pt x="0" y="0"/>
                  </a:moveTo>
                  <a:lnTo>
                    <a:pt x="17385705" y="0"/>
                  </a:lnTo>
                  <a:lnTo>
                    <a:pt x="17385705" y="1377129"/>
                  </a:lnTo>
                  <a:lnTo>
                    <a:pt x="0" y="1377129"/>
                  </a:lnTo>
                  <a:lnTo>
                    <a:pt x="0" y="0"/>
                  </a:lnTo>
                  <a:close/>
                </a:path>
              </a:pathLst>
            </a:custGeom>
            <a:blipFill>
              <a:blip r:embed="rId2"/>
              <a:stretch>
                <a:fillRect t="-132488" b="-16847"/>
              </a:stretch>
            </a:blipFill>
          </p:spPr>
          <p:txBody>
            <a:bodyPr/>
            <a:lstStyle/>
            <a:p>
              <a:endParaRPr lang="en-US"/>
            </a:p>
          </p:txBody>
        </p:sp>
        <p:sp>
          <p:nvSpPr>
            <p:cNvPr id="8" name="Freeform 8"/>
            <p:cNvSpPr/>
            <p:nvPr/>
          </p:nvSpPr>
          <p:spPr>
            <a:xfrm>
              <a:off x="0" y="5548392"/>
              <a:ext cx="10155409" cy="10420662"/>
            </a:xfrm>
            <a:custGeom>
              <a:avLst/>
              <a:gdLst/>
              <a:ahLst/>
              <a:cxnLst/>
              <a:rect l="l" t="t" r="r" b="b"/>
              <a:pathLst>
                <a:path w="10155409" h="10420662">
                  <a:moveTo>
                    <a:pt x="0" y="0"/>
                  </a:moveTo>
                  <a:lnTo>
                    <a:pt x="10155409" y="0"/>
                  </a:lnTo>
                  <a:lnTo>
                    <a:pt x="10155409" y="10420662"/>
                  </a:lnTo>
                  <a:lnTo>
                    <a:pt x="0" y="104206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552345" y="3834181"/>
              <a:ext cx="15727300" cy="5245815"/>
            </a:xfrm>
            <a:prstGeom prst="rect">
              <a:avLst/>
            </a:prstGeom>
          </p:spPr>
          <p:txBody>
            <a:bodyPr lIns="0" tIns="0" rIns="0" bIns="0" rtlCol="0" anchor="t">
              <a:spAutoFit/>
            </a:bodyPr>
            <a:lstStyle/>
            <a:p>
              <a:pPr marL="0" lvl="0" indent="0" algn="just">
                <a:lnSpc>
                  <a:spcPts val="3916"/>
                </a:lnSpc>
              </a:pPr>
              <a:r>
                <a:rPr lang="en-US" sz="2610" u="none" strike="noStrike" spc="255" dirty="0">
                  <a:solidFill>
                    <a:srgbClr val="231F20"/>
                  </a:solidFill>
                  <a:latin typeface="Poppins"/>
                </a:rPr>
                <a:t>The primary Goals are to create, refine, and assess a machine learning model for analyzing harmful malware in cyberspace's weak systems using a high-accuracy built-in supervised learning model known as Logistic Regression using frontend and backend development. Keeping this in mind, deadline management to achieve long-term and short-term was applied to reach these long and short-term goals.</a:t>
              </a:r>
            </a:p>
          </p:txBody>
        </p:sp>
        <p:sp>
          <p:nvSpPr>
            <p:cNvPr id="10" name="TextBox 10"/>
            <p:cNvSpPr txBox="1"/>
            <p:nvPr/>
          </p:nvSpPr>
          <p:spPr>
            <a:xfrm>
              <a:off x="10552345" y="2159664"/>
              <a:ext cx="9913333" cy="1368190"/>
            </a:xfrm>
            <a:prstGeom prst="rect">
              <a:avLst/>
            </a:prstGeom>
          </p:spPr>
          <p:txBody>
            <a:bodyPr lIns="0" tIns="0" rIns="0" bIns="0" rtlCol="0" anchor="t">
              <a:spAutoFit/>
            </a:bodyPr>
            <a:lstStyle/>
            <a:p>
              <a:pPr marL="0" lvl="0" indent="0" algn="l">
                <a:lnSpc>
                  <a:spcPts val="6745"/>
                </a:lnSpc>
              </a:pPr>
              <a:r>
                <a:rPr lang="en-US" sz="7495" u="none" strike="noStrike" spc="734">
                  <a:solidFill>
                    <a:srgbClr val="004369"/>
                  </a:solidFill>
                  <a:latin typeface="Poppins Bold"/>
                </a:rPr>
                <a:t>SUMMARY</a:t>
              </a:r>
            </a:p>
          </p:txBody>
        </p:sp>
        <p:sp>
          <p:nvSpPr>
            <p:cNvPr id="11" name="Freeform 11"/>
            <p:cNvSpPr/>
            <p:nvPr/>
          </p:nvSpPr>
          <p:spPr>
            <a:xfrm>
              <a:off x="8013302" y="2346989"/>
              <a:ext cx="1542198" cy="1564961"/>
            </a:xfrm>
            <a:custGeom>
              <a:avLst/>
              <a:gdLst/>
              <a:ahLst/>
              <a:cxnLst/>
              <a:rect l="l" t="t" r="r" b="b"/>
              <a:pathLst>
                <a:path w="1542198" h="1564961">
                  <a:moveTo>
                    <a:pt x="0" y="0"/>
                  </a:moveTo>
                  <a:lnTo>
                    <a:pt x="1542198" y="0"/>
                  </a:lnTo>
                  <a:lnTo>
                    <a:pt x="1542198" y="1564961"/>
                  </a:lnTo>
                  <a:lnTo>
                    <a:pt x="0" y="15649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25041709" y="11410725"/>
              <a:ext cx="2124012" cy="1529249"/>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15</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dirty="0"/>
          </a:p>
        </p:txBody>
      </p:sp>
      <p:grpSp>
        <p:nvGrpSpPr>
          <p:cNvPr id="3" name="Group 3"/>
          <p:cNvGrpSpPr/>
          <p:nvPr/>
        </p:nvGrpSpPr>
        <p:grpSpPr>
          <a:xfrm>
            <a:off x="1028700" y="885825"/>
            <a:ext cx="10705793" cy="9401175"/>
            <a:chOff x="0" y="1181100"/>
            <a:chExt cx="14274391" cy="12534900"/>
          </a:xfrm>
        </p:grpSpPr>
        <p:sp>
          <p:nvSpPr>
            <p:cNvPr id="7" name="TextBox 7"/>
            <p:cNvSpPr txBox="1"/>
            <p:nvPr/>
          </p:nvSpPr>
          <p:spPr>
            <a:xfrm>
              <a:off x="0" y="1181100"/>
              <a:ext cx="8456373" cy="1604433"/>
            </a:xfrm>
            <a:prstGeom prst="rect">
              <a:avLst/>
            </a:prstGeom>
          </p:spPr>
          <p:txBody>
            <a:bodyPr lIns="0" tIns="0" rIns="0" bIns="0" rtlCol="0" anchor="t">
              <a:spAutoFit/>
            </a:bodyPr>
            <a:lstStyle/>
            <a:p>
              <a:pPr>
                <a:lnSpc>
                  <a:spcPts val="9799"/>
                </a:lnSpc>
                <a:spcBef>
                  <a:spcPct val="0"/>
                </a:spcBef>
              </a:pPr>
              <a:r>
                <a:rPr lang="en-US" sz="6999">
                  <a:solidFill>
                    <a:srgbClr val="004369"/>
                  </a:solidFill>
                  <a:latin typeface="Poppins Bold"/>
                </a:rPr>
                <a:t>CONCLUSION</a:t>
              </a:r>
            </a:p>
          </p:txBody>
        </p:sp>
        <p:sp>
          <p:nvSpPr>
            <p:cNvPr id="8" name="TextBox 8"/>
            <p:cNvSpPr txBox="1"/>
            <p:nvPr/>
          </p:nvSpPr>
          <p:spPr>
            <a:xfrm>
              <a:off x="0" y="3405403"/>
              <a:ext cx="10820400" cy="4757628"/>
            </a:xfrm>
            <a:prstGeom prst="rect">
              <a:avLst/>
            </a:prstGeom>
          </p:spPr>
          <p:txBody>
            <a:bodyPr lIns="0" tIns="0" rIns="0" bIns="0" rtlCol="0" anchor="t">
              <a:spAutoFit/>
            </a:bodyPr>
            <a:lstStyle/>
            <a:p>
              <a:pPr>
                <a:lnSpc>
                  <a:spcPts val="3499"/>
                </a:lnSpc>
                <a:spcBef>
                  <a:spcPct val="0"/>
                </a:spcBef>
              </a:pPr>
              <a:r>
                <a:rPr lang="en-US" sz="2499" dirty="0">
                  <a:solidFill>
                    <a:srgbClr val="000000"/>
                  </a:solidFill>
                  <a:latin typeface="Poppins"/>
                </a:rPr>
                <a:t>In conclusion, the dynamic cybersecurity landscape, challenged by sophisticated malware, necessitates a shift in approach. This project champions the use of supervised learning algorithms, especially logistic regression, alongside classification reports and interactive interfaces to develop a robust malware analysis model for vulnerable systems.</a:t>
              </a:r>
            </a:p>
          </p:txBody>
        </p:sp>
        <p:sp>
          <p:nvSpPr>
            <p:cNvPr id="9" name="TextBox 9"/>
            <p:cNvSpPr txBox="1"/>
            <p:nvPr/>
          </p:nvSpPr>
          <p:spPr>
            <a:xfrm>
              <a:off x="0" y="8273339"/>
              <a:ext cx="10820400" cy="4159173"/>
            </a:xfrm>
            <a:prstGeom prst="rect">
              <a:avLst/>
            </a:prstGeom>
          </p:spPr>
          <p:txBody>
            <a:bodyPr lIns="0" tIns="0" rIns="0" bIns="0" rtlCol="0" anchor="t">
              <a:spAutoFit/>
            </a:bodyPr>
            <a:lstStyle/>
            <a:p>
              <a:pPr>
                <a:lnSpc>
                  <a:spcPts val="3499"/>
                </a:lnSpc>
                <a:spcBef>
                  <a:spcPct val="0"/>
                </a:spcBef>
              </a:pPr>
              <a:r>
                <a:rPr lang="en-US" sz="2499" dirty="0">
                  <a:solidFill>
                    <a:srgbClr val="000000"/>
                  </a:solidFill>
                  <a:latin typeface="Poppins"/>
                </a:rPr>
                <a:t>The project management blend of Prince2 and Agile methodologies ensures effective development, while risk management, collaboration, ethical considerations, and continuous learning form the foundation of this comprehensive approach to combat cyber threats.</a:t>
              </a:r>
            </a:p>
          </p:txBody>
        </p:sp>
        <p:sp>
          <p:nvSpPr>
            <p:cNvPr id="10" name="TextBox 10"/>
            <p:cNvSpPr txBox="1"/>
            <p:nvPr/>
          </p:nvSpPr>
          <p:spPr>
            <a:xfrm>
              <a:off x="12150379" y="12186751"/>
              <a:ext cx="2124012" cy="1529249"/>
            </a:xfrm>
            <a:prstGeom prst="rect">
              <a:avLst/>
            </a:prstGeom>
          </p:spPr>
          <p:txBody>
            <a:bodyPr lIns="0" tIns="0" rIns="0" bIns="0" rtlCol="0" anchor="t">
              <a:spAutoFit/>
            </a:bodyPr>
            <a:lstStyle/>
            <a:p>
              <a:pPr algn="r">
                <a:lnSpc>
                  <a:spcPts val="8293"/>
                </a:lnSpc>
              </a:pPr>
              <a:r>
                <a:rPr lang="en-US" sz="8293">
                  <a:solidFill>
                    <a:srgbClr val="004369"/>
                  </a:solidFill>
                  <a:latin typeface="Decalotype Medium"/>
                </a:rPr>
                <a:t>16</a:t>
              </a:r>
            </a:p>
          </p:txBody>
        </p:sp>
      </p:grpSp>
      <p:pic>
        <p:nvPicPr>
          <p:cNvPr id="11" name="Picture 2" descr="What Does Malware Do &amp; How To Remove It? | Antivirus Jar">
            <a:extLst>
              <a:ext uri="{FF2B5EF4-FFF2-40B4-BE49-F238E27FC236}">
                <a16:creationId xmlns:a16="http://schemas.microsoft.com/office/drawing/2014/main" id="{98538287-5E23-DBEF-F5F4-A0C3020C2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21" r="20910" b="-1"/>
          <a:stretch/>
        </p:blipFill>
        <p:spPr bwMode="auto">
          <a:xfrm>
            <a:off x="9372600" y="10"/>
            <a:ext cx="8944178" cy="10286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extLst>
            <a:ext uri="{909E8E84-426E-40DD-AFC4-6F175D3DCCD1}">
              <a14:hiddenFill xmlns:a14="http://schemas.microsoft.com/office/drawing/2010/main">
                <a:solidFill>
                  <a:srgbClr val="FFFFFF"/>
                </a:solidFill>
              </a14:hiddenFill>
            </a:ext>
          </a:extLst>
        </p:spPr>
      </p:pic>
      <p:sp>
        <p:nvSpPr>
          <p:cNvPr id="12" name="TextBox 12">
            <a:extLst>
              <a:ext uri="{FF2B5EF4-FFF2-40B4-BE49-F238E27FC236}">
                <a16:creationId xmlns:a16="http://schemas.microsoft.com/office/drawing/2014/main" id="{AB6B7313-0EB2-BB0A-0A6E-BBA9CDD87782}"/>
              </a:ext>
            </a:extLst>
          </p:cNvPr>
          <p:cNvSpPr txBox="1"/>
          <p:nvPr/>
        </p:nvSpPr>
        <p:spPr>
          <a:xfrm>
            <a:off x="16611600" y="9324384"/>
            <a:ext cx="1593009" cy="1064394"/>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91513" y="-2699942"/>
            <a:ext cx="23247318" cy="14845233"/>
            <a:chOff x="0" y="0"/>
            <a:chExt cx="30996424" cy="19793643"/>
          </a:xfrm>
        </p:grpSpPr>
        <p:sp>
          <p:nvSpPr>
            <p:cNvPr id="3" name="Freeform 3"/>
            <p:cNvSpPr/>
            <p:nvPr/>
          </p:nvSpPr>
          <p:spPr>
            <a:xfrm>
              <a:off x="11555312" y="13792080"/>
              <a:ext cx="16587236" cy="6001563"/>
            </a:xfrm>
            <a:custGeom>
              <a:avLst/>
              <a:gdLst/>
              <a:ahLst/>
              <a:cxnLst/>
              <a:rect l="l" t="t" r="r" b="b"/>
              <a:pathLst>
                <a:path w="16587236" h="6001563">
                  <a:moveTo>
                    <a:pt x="0" y="0"/>
                  </a:moveTo>
                  <a:lnTo>
                    <a:pt x="16587236" y="0"/>
                  </a:lnTo>
                  <a:lnTo>
                    <a:pt x="16587236" y="6001563"/>
                  </a:lnTo>
                  <a:lnTo>
                    <a:pt x="0" y="60015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555312" y="9282903"/>
              <a:ext cx="15117411" cy="2350038"/>
            </a:xfrm>
            <a:custGeom>
              <a:avLst/>
              <a:gdLst/>
              <a:ahLst/>
              <a:cxnLst/>
              <a:rect l="l" t="t" r="r" b="b"/>
              <a:pathLst>
                <a:path w="15117411" h="2350038">
                  <a:moveTo>
                    <a:pt x="0" y="0"/>
                  </a:moveTo>
                  <a:lnTo>
                    <a:pt x="15117411" y="0"/>
                  </a:lnTo>
                  <a:lnTo>
                    <a:pt x="15117411" y="2350038"/>
                  </a:lnTo>
                  <a:lnTo>
                    <a:pt x="0" y="2350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7483126" y="9883246"/>
              <a:ext cx="4698633" cy="1025527"/>
            </a:xfrm>
            <a:prstGeom prst="rect">
              <a:avLst/>
            </a:prstGeom>
          </p:spPr>
          <p:txBody>
            <a:bodyPr lIns="0" tIns="0" rIns="0" bIns="0" rtlCol="0" anchor="t">
              <a:spAutoFit/>
            </a:bodyPr>
            <a:lstStyle/>
            <a:p>
              <a:pPr algn="ctr">
                <a:lnSpc>
                  <a:spcPts val="6299"/>
                </a:lnSpc>
                <a:spcBef>
                  <a:spcPct val="0"/>
                </a:spcBef>
              </a:pPr>
              <a:r>
                <a:rPr lang="en-US" sz="4499">
                  <a:solidFill>
                    <a:srgbClr val="004369"/>
                  </a:solidFill>
                  <a:latin typeface="Poppins"/>
                </a:rPr>
                <a:t>THANK YOU</a:t>
              </a:r>
            </a:p>
          </p:txBody>
        </p:sp>
        <p:sp>
          <p:nvSpPr>
            <p:cNvPr id="6" name="Freeform 6"/>
            <p:cNvSpPr/>
            <p:nvPr/>
          </p:nvSpPr>
          <p:spPr>
            <a:xfrm>
              <a:off x="0" y="0"/>
              <a:ext cx="16587236" cy="6001563"/>
            </a:xfrm>
            <a:custGeom>
              <a:avLst/>
              <a:gdLst/>
              <a:ahLst/>
              <a:cxnLst/>
              <a:rect l="l" t="t" r="r" b="b"/>
              <a:pathLst>
                <a:path w="16587236" h="6001563">
                  <a:moveTo>
                    <a:pt x="0" y="0"/>
                  </a:moveTo>
                  <a:lnTo>
                    <a:pt x="16587236" y="0"/>
                  </a:lnTo>
                  <a:lnTo>
                    <a:pt x="16587236" y="6001563"/>
                  </a:lnTo>
                  <a:lnTo>
                    <a:pt x="0" y="60015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28872412" y="15786673"/>
              <a:ext cx="2124012" cy="1529249"/>
            </a:xfrm>
            <a:prstGeom prst="rect">
              <a:avLst/>
            </a:prstGeom>
          </p:spPr>
          <p:txBody>
            <a:bodyPr lIns="0" tIns="0" rIns="0" bIns="0" rtlCol="0" anchor="t">
              <a:spAutoFit/>
            </a:bodyPr>
            <a:lstStyle/>
            <a:p>
              <a:pPr algn="r">
                <a:lnSpc>
                  <a:spcPts val="8293"/>
                </a:lnSpc>
              </a:pPr>
              <a:r>
                <a:rPr lang="en-US" sz="8293">
                  <a:solidFill>
                    <a:srgbClr val="004369"/>
                  </a:solidFill>
                  <a:latin typeface="Decalotype Medium"/>
                </a:rPr>
                <a:t>17</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777921" y="1919240"/>
            <a:ext cx="7555842" cy="3482406"/>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427898"/>
            </a:solidFill>
          </p:spPr>
          <p:txBody>
            <a:bodyPr/>
            <a:lstStyle/>
            <a:p>
              <a:endParaRPr lang="en-US"/>
            </a:p>
          </p:txBody>
        </p:sp>
        <p:sp>
          <p:nvSpPr>
            <p:cNvPr id="4" name="TextBox 4"/>
            <p:cNvSpPr txBox="1"/>
            <p:nvPr/>
          </p:nvSpPr>
          <p:spPr>
            <a:xfrm>
              <a:off x="127000" y="-47625"/>
              <a:ext cx="558800" cy="657225"/>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4941675" y="-35753"/>
            <a:ext cx="14414982" cy="3398078"/>
          </a:xfrm>
          <a:custGeom>
            <a:avLst/>
            <a:gdLst/>
            <a:ahLst/>
            <a:cxnLst/>
            <a:rect l="l" t="t" r="r" b="b"/>
            <a:pathLst>
              <a:path w="14414982" h="3398078">
                <a:moveTo>
                  <a:pt x="0" y="0"/>
                </a:moveTo>
                <a:lnTo>
                  <a:pt x="14414982" y="0"/>
                </a:lnTo>
                <a:lnTo>
                  <a:pt x="14414982" y="3398078"/>
                </a:lnTo>
                <a:lnTo>
                  <a:pt x="0" y="3398078"/>
                </a:lnTo>
                <a:lnTo>
                  <a:pt x="0" y="0"/>
                </a:lnTo>
                <a:close/>
              </a:path>
            </a:pathLst>
          </a:custGeom>
          <a:blipFill>
            <a:blip r:embed="rId2"/>
            <a:stretch>
              <a:fillRect t="-45353" b="-49076"/>
            </a:stretch>
          </a:blipFill>
        </p:spPr>
        <p:txBody>
          <a:bodyPr/>
          <a:lstStyle/>
          <a:p>
            <a:endParaRPr lang="en-US"/>
          </a:p>
        </p:txBody>
      </p:sp>
      <p:graphicFrame>
        <p:nvGraphicFramePr>
          <p:cNvPr id="6" name="Table 6"/>
          <p:cNvGraphicFramePr>
            <a:graphicFrameLocks noGrp="1"/>
          </p:cNvGraphicFramePr>
          <p:nvPr/>
        </p:nvGraphicFramePr>
        <p:xfrm>
          <a:off x="1958279" y="3370693"/>
          <a:ext cx="7479589" cy="6916307"/>
        </p:xfrm>
        <a:graphic>
          <a:graphicData uri="http://schemas.openxmlformats.org/drawingml/2006/table">
            <a:tbl>
              <a:tblPr/>
              <a:tblGrid>
                <a:gridCol w="1119406">
                  <a:extLst>
                    <a:ext uri="{9D8B030D-6E8A-4147-A177-3AD203B41FA5}">
                      <a16:colId xmlns:a16="http://schemas.microsoft.com/office/drawing/2014/main" val="20000"/>
                    </a:ext>
                  </a:extLst>
                </a:gridCol>
                <a:gridCol w="4812256">
                  <a:extLst>
                    <a:ext uri="{9D8B030D-6E8A-4147-A177-3AD203B41FA5}">
                      <a16:colId xmlns:a16="http://schemas.microsoft.com/office/drawing/2014/main" val="20001"/>
                    </a:ext>
                  </a:extLst>
                </a:gridCol>
                <a:gridCol w="1547927">
                  <a:extLst>
                    <a:ext uri="{9D8B030D-6E8A-4147-A177-3AD203B41FA5}">
                      <a16:colId xmlns:a16="http://schemas.microsoft.com/office/drawing/2014/main" val="20002"/>
                    </a:ext>
                  </a:extLst>
                </a:gridCol>
              </a:tblGrid>
              <a:tr h="923925">
                <a:tc>
                  <a:txBody>
                    <a:bodyPr/>
                    <a:lstStyle/>
                    <a:p>
                      <a:pPr algn="ctr">
                        <a:lnSpc>
                          <a:spcPts val="2800"/>
                        </a:lnSpc>
                        <a:defRPr/>
                      </a:pPr>
                      <a:r>
                        <a:rPr lang="en-US" sz="2000">
                          <a:solidFill>
                            <a:srgbClr val="A20E20"/>
                          </a:solidFill>
                          <a:latin typeface="Poppins Bold"/>
                        </a:rPr>
                        <a:t>3</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2800"/>
                        </a:lnSpc>
                        <a:defRPr/>
                      </a:pPr>
                      <a:r>
                        <a:rPr lang="en-US" sz="2000" dirty="0">
                          <a:solidFill>
                            <a:srgbClr val="2A2E3A"/>
                          </a:solidFill>
                          <a:latin typeface="Poppins"/>
                        </a:rPr>
                        <a:t>Introduction</a:t>
                      </a: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2800"/>
                        </a:lnSpc>
                        <a:defRPr/>
                      </a:pP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933450">
                <a:tc>
                  <a:txBody>
                    <a:bodyPr/>
                    <a:lstStyle/>
                    <a:p>
                      <a:pPr algn="ctr">
                        <a:lnSpc>
                          <a:spcPts val="2800"/>
                        </a:lnSpc>
                        <a:defRPr/>
                      </a:pPr>
                      <a:r>
                        <a:rPr lang="en-US" sz="2000">
                          <a:solidFill>
                            <a:srgbClr val="A20E20"/>
                          </a:solidFill>
                          <a:latin typeface="Poppins Bold"/>
                        </a:rPr>
                        <a:t>4</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Problem Analysis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2800"/>
                        </a:lnSpc>
                        <a:defRPr/>
                      </a:pP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933450">
                <a:tc>
                  <a:txBody>
                    <a:bodyPr/>
                    <a:lstStyle/>
                    <a:p>
                      <a:pPr algn="ctr">
                        <a:lnSpc>
                          <a:spcPts val="2800"/>
                        </a:lnSpc>
                        <a:defRPr/>
                      </a:pPr>
                      <a:r>
                        <a:rPr lang="en-US" sz="2000">
                          <a:solidFill>
                            <a:srgbClr val="A20E20"/>
                          </a:solidFill>
                          <a:latin typeface="Poppins Bold"/>
                        </a:rPr>
                        <a:t>5</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Solution </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2800"/>
                        </a:lnSpc>
                        <a:defRPr/>
                      </a:pP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933450">
                <a:tc>
                  <a:txBody>
                    <a:bodyPr/>
                    <a:lstStyle/>
                    <a:p>
                      <a:pPr algn="ctr">
                        <a:lnSpc>
                          <a:spcPts val="2800"/>
                        </a:lnSpc>
                        <a:defRPr/>
                      </a:pPr>
                      <a:r>
                        <a:rPr lang="en-US" sz="2000">
                          <a:solidFill>
                            <a:srgbClr val="A20E20"/>
                          </a:solidFill>
                          <a:latin typeface="Poppins Bold"/>
                        </a:rPr>
                        <a:t>6</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Model Selection</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2800"/>
                        </a:lnSpc>
                        <a:defRPr/>
                      </a:pP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933450">
                <a:tc>
                  <a:txBody>
                    <a:bodyPr/>
                    <a:lstStyle/>
                    <a:p>
                      <a:pPr algn="ctr">
                        <a:lnSpc>
                          <a:spcPts val="2800"/>
                        </a:lnSpc>
                        <a:defRPr/>
                      </a:pPr>
                      <a:r>
                        <a:rPr lang="en-US" sz="2000">
                          <a:solidFill>
                            <a:srgbClr val="A20E20"/>
                          </a:solidFill>
                          <a:latin typeface="Poppins Bold"/>
                        </a:rPr>
                        <a:t>8</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Deliverables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2800"/>
                        </a:lnSpc>
                        <a:defRPr/>
                      </a:pP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r h="1285875">
                <a:tc>
                  <a:txBody>
                    <a:bodyPr/>
                    <a:lstStyle/>
                    <a:p>
                      <a:pPr algn="ctr">
                        <a:lnSpc>
                          <a:spcPts val="2800"/>
                        </a:lnSpc>
                        <a:defRPr/>
                      </a:pPr>
                      <a:r>
                        <a:rPr lang="en-US" sz="2000">
                          <a:solidFill>
                            <a:srgbClr val="A20E20"/>
                          </a:solidFill>
                          <a:latin typeface="Poppins Bold"/>
                        </a:rPr>
                        <a:t>9</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Project Management Meth﻿odology</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2800"/>
                        </a:lnSpc>
                        <a:defRPr/>
                      </a:pP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5"/>
                  </a:ext>
                </a:extLst>
              </a:tr>
              <a:tr h="972707">
                <a:tc>
                  <a:txBody>
                    <a:bodyPr/>
                    <a:lstStyle/>
                    <a:p>
                      <a:pPr algn="ctr">
                        <a:lnSpc>
                          <a:spcPts val="2800"/>
                        </a:lnSpc>
                        <a:defRPr/>
                      </a:pPr>
                      <a:r>
                        <a:rPr lang="en-US" sz="2000">
                          <a:solidFill>
                            <a:srgbClr val="A20E20"/>
                          </a:solidFill>
                          <a:latin typeface="Poppins Bold"/>
                        </a:rPr>
                        <a:t>11</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Teamwork</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2800"/>
                        </a:lnSpc>
                        <a:defRPr/>
                      </a:pPr>
                      <a:endParaRPr lang="en-US" sz="1100" dirty="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7" name="Table 7"/>
          <p:cNvGraphicFramePr>
            <a:graphicFrameLocks noGrp="1"/>
          </p:cNvGraphicFramePr>
          <p:nvPr/>
        </p:nvGraphicFramePr>
        <p:xfrm>
          <a:off x="9492143" y="3359927"/>
          <a:ext cx="7479588" cy="5609031"/>
        </p:xfrm>
        <a:graphic>
          <a:graphicData uri="http://schemas.openxmlformats.org/drawingml/2006/table">
            <a:tbl>
              <a:tblPr/>
              <a:tblGrid>
                <a:gridCol w="1947366">
                  <a:extLst>
                    <a:ext uri="{9D8B030D-6E8A-4147-A177-3AD203B41FA5}">
                      <a16:colId xmlns:a16="http://schemas.microsoft.com/office/drawing/2014/main" val="20000"/>
                    </a:ext>
                  </a:extLst>
                </a:gridCol>
                <a:gridCol w="5532222">
                  <a:extLst>
                    <a:ext uri="{9D8B030D-6E8A-4147-A177-3AD203B41FA5}">
                      <a16:colId xmlns:a16="http://schemas.microsoft.com/office/drawing/2014/main" val="20001"/>
                    </a:ext>
                  </a:extLst>
                </a:gridCol>
              </a:tblGrid>
              <a:tr h="934243">
                <a:tc>
                  <a:txBody>
                    <a:bodyPr/>
                    <a:lstStyle/>
                    <a:p>
                      <a:pPr algn="ctr">
                        <a:lnSpc>
                          <a:spcPts val="2800"/>
                        </a:lnSpc>
                        <a:defRPr/>
                      </a:pPr>
                      <a:r>
                        <a:rPr lang="en-US" sz="2000">
                          <a:solidFill>
                            <a:srgbClr val="A20E20"/>
                          </a:solidFill>
                          <a:latin typeface="Poppins Bold"/>
                        </a:rPr>
                        <a:t>12</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Road Head</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934243">
                <a:tc>
                  <a:txBody>
                    <a:bodyPr/>
                    <a:lstStyle/>
                    <a:p>
                      <a:pPr algn="ctr">
                        <a:lnSpc>
                          <a:spcPts val="2800"/>
                        </a:lnSpc>
                        <a:defRPr/>
                      </a:pPr>
                      <a:r>
                        <a:rPr lang="en-US" sz="2000">
                          <a:solidFill>
                            <a:srgbClr val="A20E20"/>
                          </a:solidFill>
                          <a:latin typeface="Poppins Bold"/>
                        </a:rPr>
                        <a:t>13</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Lesson Learnt</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934243">
                <a:tc>
                  <a:txBody>
                    <a:bodyPr/>
                    <a:lstStyle/>
                    <a:p>
                      <a:pPr algn="ctr">
                        <a:lnSpc>
                          <a:spcPts val="2800"/>
                        </a:lnSpc>
                        <a:defRPr/>
                      </a:pPr>
                      <a:r>
                        <a:rPr lang="en-US" sz="2000">
                          <a:solidFill>
                            <a:srgbClr val="A20E20"/>
                          </a:solidFill>
                          <a:latin typeface="Poppins Bold"/>
                        </a:rPr>
                        <a:t>14</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Demonstration</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934243">
                <a:tc>
                  <a:txBody>
                    <a:bodyPr/>
                    <a:lstStyle/>
                    <a:p>
                      <a:pPr algn="ctr">
                        <a:lnSpc>
                          <a:spcPts val="2800"/>
                        </a:lnSpc>
                        <a:defRPr/>
                      </a:pPr>
                      <a:r>
                        <a:rPr lang="en-US" sz="2000">
                          <a:solidFill>
                            <a:srgbClr val="A20E20"/>
                          </a:solidFill>
                          <a:latin typeface="Poppins Bold"/>
                        </a:rPr>
                        <a:t>15</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Summary</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3"/>
                  </a:ext>
                </a:extLst>
              </a:tr>
              <a:tr h="934243">
                <a:tc>
                  <a:txBody>
                    <a:bodyPr/>
                    <a:lstStyle/>
                    <a:p>
                      <a:pPr algn="ctr">
                        <a:lnSpc>
                          <a:spcPts val="2800"/>
                        </a:lnSpc>
                        <a:defRPr/>
                      </a:pPr>
                      <a:r>
                        <a:rPr lang="en-US" sz="2000">
                          <a:solidFill>
                            <a:srgbClr val="A20E20"/>
                          </a:solidFill>
                          <a:latin typeface="Poppins Bold"/>
                        </a:rPr>
                        <a:t>16</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Conclusion </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r h="937816">
                <a:tc>
                  <a:txBody>
                    <a:bodyPr/>
                    <a:lstStyle/>
                    <a:p>
                      <a:pPr algn="ctr">
                        <a:lnSpc>
                          <a:spcPts val="2800"/>
                        </a:lnSpc>
                        <a:defRPr/>
                      </a:pPr>
                      <a:r>
                        <a:rPr lang="en-US" sz="2000">
                          <a:solidFill>
                            <a:srgbClr val="A20E20"/>
                          </a:solidFill>
                          <a:latin typeface="Poppins Bold"/>
                        </a:rPr>
                        <a:t>17</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2800"/>
                        </a:lnSpc>
                        <a:defRPr/>
                      </a:pPr>
                      <a:r>
                        <a:rPr lang="en-US" sz="2000">
                          <a:solidFill>
                            <a:srgbClr val="2A2E3A"/>
                          </a:solidFill>
                          <a:latin typeface="Poppins"/>
                        </a:rPr>
                        <a:t>Thank you </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8" name="Group 8"/>
          <p:cNvGrpSpPr/>
          <p:nvPr/>
        </p:nvGrpSpPr>
        <p:grpSpPr>
          <a:xfrm rot="-10800000">
            <a:off x="-4109936" y="0"/>
            <a:ext cx="13253936" cy="3370693"/>
            <a:chOff x="0" y="0"/>
            <a:chExt cx="736505" cy="187305"/>
          </a:xfrm>
        </p:grpSpPr>
        <p:sp>
          <p:nvSpPr>
            <p:cNvPr id="9" name="Freeform 9"/>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427898"/>
            </a:solidFill>
          </p:spPr>
          <p:txBody>
            <a:bodyPr/>
            <a:lstStyle/>
            <a:p>
              <a:endParaRPr lang="en-US"/>
            </a:p>
          </p:txBody>
        </p:sp>
        <p:sp>
          <p:nvSpPr>
            <p:cNvPr id="10" name="TextBox 10"/>
            <p:cNvSpPr txBox="1"/>
            <p:nvPr/>
          </p:nvSpPr>
          <p:spPr>
            <a:xfrm>
              <a:off x="127000" y="-47625"/>
              <a:ext cx="558800" cy="657225"/>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028700" y="504825"/>
            <a:ext cx="4669373" cy="2200275"/>
          </a:xfrm>
          <a:prstGeom prst="rect">
            <a:avLst/>
          </a:prstGeom>
        </p:spPr>
        <p:txBody>
          <a:bodyPr lIns="0" tIns="0" rIns="0" bIns="0" rtlCol="0" anchor="t">
            <a:spAutoFit/>
          </a:bodyPr>
          <a:lstStyle/>
          <a:p>
            <a:pPr>
              <a:lnSpc>
                <a:spcPts val="8400"/>
              </a:lnSpc>
            </a:pPr>
            <a:r>
              <a:rPr lang="en-US" sz="7000" dirty="0">
                <a:solidFill>
                  <a:srgbClr val="F8F8F8"/>
                </a:solidFill>
                <a:latin typeface="Poppins Bold"/>
              </a:rPr>
              <a:t>Table of Contents </a:t>
            </a:r>
          </a:p>
        </p:txBody>
      </p:sp>
      <p:sp>
        <p:nvSpPr>
          <p:cNvPr id="12" name="TextBox 12"/>
          <p:cNvSpPr txBox="1"/>
          <p:nvPr/>
        </p:nvSpPr>
        <p:spPr>
          <a:xfrm>
            <a:off x="16459200" y="9209336"/>
            <a:ext cx="1593009" cy="1108837"/>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90799" y="-188769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98557" y="747665"/>
            <a:ext cx="8226806" cy="1076331"/>
          </a:xfrm>
          <a:prstGeom prst="rect">
            <a:avLst/>
          </a:prstGeom>
        </p:spPr>
        <p:txBody>
          <a:bodyPr lIns="0" tIns="0" rIns="0" bIns="0" rtlCol="0" anchor="t">
            <a:spAutoFit/>
          </a:bodyPr>
          <a:lstStyle/>
          <a:p>
            <a:pPr>
              <a:lnSpc>
                <a:spcPts val="7500"/>
              </a:lnSpc>
            </a:pPr>
            <a:r>
              <a:rPr lang="en-US" sz="7500">
                <a:solidFill>
                  <a:srgbClr val="02436D"/>
                </a:solidFill>
                <a:latin typeface="Poppins Bold"/>
              </a:rPr>
              <a:t>Introduction</a:t>
            </a:r>
          </a:p>
        </p:txBody>
      </p:sp>
      <p:sp>
        <p:nvSpPr>
          <p:cNvPr id="4" name="TextBox 4"/>
          <p:cNvSpPr txBox="1"/>
          <p:nvPr/>
        </p:nvSpPr>
        <p:spPr>
          <a:xfrm>
            <a:off x="726669" y="2655109"/>
            <a:ext cx="11247587" cy="4811851"/>
          </a:xfrm>
          <a:prstGeom prst="rect">
            <a:avLst/>
          </a:prstGeom>
        </p:spPr>
        <p:txBody>
          <a:bodyPr lIns="0" tIns="0" rIns="0" bIns="0" rtlCol="0" anchor="t">
            <a:spAutoFit/>
          </a:bodyPr>
          <a:lstStyle/>
          <a:p>
            <a:pPr marL="456429" lvl="1" indent="-228215">
              <a:lnSpc>
                <a:spcPts val="2748"/>
              </a:lnSpc>
              <a:buFont typeface="Arial"/>
              <a:buChar char="•"/>
            </a:pPr>
            <a:r>
              <a:rPr lang="en-US" sz="2114">
                <a:solidFill>
                  <a:srgbClr val="1F294C"/>
                </a:solidFill>
                <a:latin typeface="Poppins"/>
              </a:rPr>
              <a:t>Sophisticated malware variants have been acting as a challenge for industry professionals thus the revolutionized era.</a:t>
            </a:r>
          </a:p>
          <a:p>
            <a:pPr>
              <a:lnSpc>
                <a:spcPts val="2748"/>
              </a:lnSpc>
            </a:pPr>
            <a:endParaRPr lang="en-US" sz="2114">
              <a:solidFill>
                <a:srgbClr val="1F294C"/>
              </a:solidFill>
              <a:latin typeface="Poppins"/>
            </a:endParaRPr>
          </a:p>
          <a:p>
            <a:pPr marL="456429" lvl="1" indent="-228215">
              <a:lnSpc>
                <a:spcPts val="2748"/>
              </a:lnSpc>
              <a:buFont typeface="Arial"/>
              <a:buChar char="•"/>
            </a:pPr>
            <a:r>
              <a:rPr lang="en-US" sz="2114">
                <a:solidFill>
                  <a:srgbClr val="1F294C"/>
                </a:solidFill>
                <a:latin typeface="Poppins"/>
              </a:rPr>
              <a:t>Supervised learning algorithms can be utilized to analyze computer data successfully and assist computer emergency response teams in threat detection.</a:t>
            </a:r>
          </a:p>
          <a:p>
            <a:pPr>
              <a:lnSpc>
                <a:spcPts val="2748"/>
              </a:lnSpc>
            </a:pPr>
            <a:endParaRPr lang="en-US" sz="2114">
              <a:solidFill>
                <a:srgbClr val="1F294C"/>
              </a:solidFill>
              <a:latin typeface="Poppins"/>
            </a:endParaRPr>
          </a:p>
          <a:p>
            <a:pPr marL="456429" lvl="1" indent="-228215">
              <a:lnSpc>
                <a:spcPts val="2748"/>
              </a:lnSpc>
              <a:buFont typeface="Arial"/>
              <a:buChar char="•"/>
            </a:pPr>
            <a:r>
              <a:rPr lang="en-US" sz="2114">
                <a:solidFill>
                  <a:srgbClr val="1F294C"/>
                </a:solidFill>
                <a:latin typeface="Poppins"/>
              </a:rPr>
              <a:t>Employment of logistic regression model and classification report.</a:t>
            </a:r>
          </a:p>
          <a:p>
            <a:pPr>
              <a:lnSpc>
                <a:spcPts val="2748"/>
              </a:lnSpc>
            </a:pPr>
            <a:endParaRPr lang="en-US" sz="2114">
              <a:solidFill>
                <a:srgbClr val="1F294C"/>
              </a:solidFill>
              <a:latin typeface="Poppins"/>
            </a:endParaRPr>
          </a:p>
          <a:p>
            <a:pPr marL="456429" lvl="1" indent="-228215">
              <a:lnSpc>
                <a:spcPts val="2748"/>
              </a:lnSpc>
              <a:buFont typeface="Arial"/>
              <a:buChar char="•"/>
            </a:pPr>
            <a:r>
              <a:rPr lang="en-US" sz="2114">
                <a:solidFill>
                  <a:srgbClr val="1F294C"/>
                </a:solidFill>
                <a:latin typeface="Poppins"/>
              </a:rPr>
              <a:t>Utilization of an interactive user interface that will generate a summary of the criteria.</a:t>
            </a:r>
          </a:p>
          <a:p>
            <a:pPr>
              <a:lnSpc>
                <a:spcPts val="2748"/>
              </a:lnSpc>
            </a:pPr>
            <a:endParaRPr lang="en-US" sz="2114">
              <a:solidFill>
                <a:srgbClr val="1F294C"/>
              </a:solidFill>
              <a:latin typeface="Poppins"/>
            </a:endParaRPr>
          </a:p>
          <a:p>
            <a:pPr marL="456429" lvl="1" indent="-228215">
              <a:lnSpc>
                <a:spcPts val="2748"/>
              </a:lnSpc>
              <a:buFont typeface="Arial"/>
              <a:buChar char="•"/>
            </a:pPr>
            <a:r>
              <a:rPr lang="en-US" sz="2114">
                <a:solidFill>
                  <a:srgbClr val="1F294C"/>
                </a:solidFill>
                <a:latin typeface="Poppins"/>
              </a:rPr>
              <a:t>The ultimate objective is to design, develop and evaluate a machine learning model to analyze dangerous malware in vulnerable systems of the cyber world.</a:t>
            </a:r>
          </a:p>
        </p:txBody>
      </p:sp>
      <p:grpSp>
        <p:nvGrpSpPr>
          <p:cNvPr id="5" name="Group 5"/>
          <p:cNvGrpSpPr>
            <a:grpSpLocks noChangeAspect="1"/>
          </p:cNvGrpSpPr>
          <p:nvPr/>
        </p:nvGrpSpPr>
        <p:grpSpPr>
          <a:xfrm>
            <a:off x="11734950" y="0"/>
            <a:ext cx="8102639" cy="8422877"/>
            <a:chOff x="0" y="0"/>
            <a:chExt cx="6108573" cy="6350000"/>
          </a:xfrm>
        </p:grpSpPr>
        <p:sp>
          <p:nvSpPr>
            <p:cNvPr id="6" name="Freeform 6"/>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4">
                <a:alphaModFix amt="84000"/>
              </a:blip>
              <a:stretch>
                <a:fillRect l="-42402" r="-42402"/>
              </a:stretch>
            </a:blipFill>
          </p:spPr>
          <p:txBody>
            <a:bodyPr/>
            <a:lstStyle/>
            <a:p>
              <a:endParaRPr lang="en-US"/>
            </a:p>
          </p:txBody>
        </p:sp>
      </p:grpSp>
      <p:sp>
        <p:nvSpPr>
          <p:cNvPr id="7" name="TextBox 7"/>
          <p:cNvSpPr txBox="1"/>
          <p:nvPr/>
        </p:nvSpPr>
        <p:spPr>
          <a:xfrm>
            <a:off x="16306800" y="9152573"/>
            <a:ext cx="1593009" cy="1108837"/>
          </a:xfrm>
          <a:prstGeom prst="rect">
            <a:avLst/>
          </a:prstGeom>
        </p:spPr>
        <p:txBody>
          <a:bodyPr lIns="0" tIns="0" rIns="0" bIns="0" rtlCol="0" anchor="t">
            <a:spAutoFit/>
          </a:bodyPr>
          <a:lstStyle/>
          <a:p>
            <a:pPr algn="r">
              <a:lnSpc>
                <a:spcPts val="8293"/>
              </a:lnSpc>
            </a:pPr>
            <a:r>
              <a:rPr lang="en-US" sz="8293">
                <a:solidFill>
                  <a:srgbClr val="004369"/>
                </a:solidFill>
                <a:latin typeface="Decalotype Medium"/>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AFAFA">
                <a:alpha val="100000"/>
              </a:srgbClr>
            </a:gs>
            <a:gs pos="25000">
              <a:srgbClr val="FFFFFF">
                <a:alpha val="100000"/>
              </a:srgbClr>
            </a:gs>
            <a:gs pos="50000">
              <a:srgbClr val="E4F2FA">
                <a:alpha val="100000"/>
              </a:srgbClr>
            </a:gs>
            <a:gs pos="75000">
              <a:srgbClr val="FFFFFF">
                <a:alpha val="100000"/>
              </a:srgbClr>
            </a:gs>
            <a:gs pos="100000">
              <a:srgbClr val="EFF6FA">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2234056" y="862454"/>
            <a:ext cx="8730221" cy="996956"/>
          </a:xfrm>
          <a:prstGeom prst="rect">
            <a:avLst/>
          </a:prstGeom>
        </p:spPr>
        <p:txBody>
          <a:bodyPr lIns="0" tIns="0" rIns="0" bIns="0" rtlCol="0" anchor="t">
            <a:spAutoFit/>
          </a:bodyPr>
          <a:lstStyle/>
          <a:p>
            <a:pPr marL="0" lvl="0" indent="0" algn="l">
              <a:lnSpc>
                <a:spcPts val="7000"/>
              </a:lnSpc>
              <a:spcBef>
                <a:spcPct val="0"/>
              </a:spcBef>
            </a:pPr>
            <a:r>
              <a:rPr lang="en-US" sz="7000" u="none" strike="noStrike">
                <a:solidFill>
                  <a:srgbClr val="004369"/>
                </a:solidFill>
                <a:latin typeface="Poppins Bold"/>
              </a:rPr>
              <a:t>Problem Analysis</a:t>
            </a:r>
          </a:p>
        </p:txBody>
      </p:sp>
      <p:sp>
        <p:nvSpPr>
          <p:cNvPr id="3" name="Freeform 3"/>
          <p:cNvSpPr/>
          <p:nvPr/>
        </p:nvSpPr>
        <p:spPr>
          <a:xfrm flipH="1">
            <a:off x="15768426" y="-482800"/>
            <a:ext cx="6831488" cy="3490269"/>
          </a:xfrm>
          <a:custGeom>
            <a:avLst/>
            <a:gdLst/>
            <a:ahLst/>
            <a:cxnLst/>
            <a:rect l="l" t="t" r="r" b="b"/>
            <a:pathLst>
              <a:path w="6831488" h="3490269">
                <a:moveTo>
                  <a:pt x="6831487" y="0"/>
                </a:moveTo>
                <a:lnTo>
                  <a:pt x="0" y="0"/>
                </a:lnTo>
                <a:lnTo>
                  <a:pt x="0" y="3490270"/>
                </a:lnTo>
                <a:lnTo>
                  <a:pt x="6831487" y="3490270"/>
                </a:lnTo>
                <a:lnTo>
                  <a:pt x="6831487"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a:off x="10157482" y="-482800"/>
            <a:ext cx="6377490" cy="3258317"/>
          </a:xfrm>
          <a:custGeom>
            <a:avLst/>
            <a:gdLst/>
            <a:ahLst/>
            <a:cxnLst/>
            <a:rect l="l" t="t" r="r" b="b"/>
            <a:pathLst>
              <a:path w="6377490" h="3258317">
                <a:moveTo>
                  <a:pt x="6377490" y="0"/>
                </a:moveTo>
                <a:lnTo>
                  <a:pt x="0" y="0"/>
                </a:lnTo>
                <a:lnTo>
                  <a:pt x="0" y="3258318"/>
                </a:lnTo>
                <a:lnTo>
                  <a:pt x="6377490" y="3258318"/>
                </a:lnTo>
                <a:lnTo>
                  <a:pt x="637749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AutoShape 5"/>
          <p:cNvSpPr/>
          <p:nvPr/>
        </p:nvSpPr>
        <p:spPr>
          <a:xfrm flipH="1">
            <a:off x="2288696" y="8633271"/>
            <a:ext cx="13270180" cy="0"/>
          </a:xfrm>
          <a:prstGeom prst="line">
            <a:avLst/>
          </a:prstGeom>
          <a:ln w="9525" cap="flat">
            <a:solidFill>
              <a:srgbClr val="000000"/>
            </a:solidFill>
            <a:prstDash val="solid"/>
            <a:headEnd type="none" w="sm" len="sm"/>
            <a:tailEnd type="none" w="sm" len="sm"/>
          </a:ln>
        </p:spPr>
        <p:txBody>
          <a:bodyPr/>
          <a:lstStyle/>
          <a:p>
            <a:endParaRPr lang="en-US"/>
          </a:p>
        </p:txBody>
      </p:sp>
      <p:sp>
        <p:nvSpPr>
          <p:cNvPr id="6" name="AutoShape 6"/>
          <p:cNvSpPr/>
          <p:nvPr/>
        </p:nvSpPr>
        <p:spPr>
          <a:xfrm flipH="1">
            <a:off x="2329777" y="7238059"/>
            <a:ext cx="13270180" cy="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AutoShape 7"/>
          <p:cNvSpPr/>
          <p:nvPr/>
        </p:nvSpPr>
        <p:spPr>
          <a:xfrm flipH="1">
            <a:off x="2281270" y="5844286"/>
            <a:ext cx="13270180" cy="0"/>
          </a:xfrm>
          <a:prstGeom prst="line">
            <a:avLst/>
          </a:prstGeom>
          <a:ln w="9525" cap="flat">
            <a:solidFill>
              <a:srgbClr val="000000"/>
            </a:solidFill>
            <a:prstDash val="solid"/>
            <a:headEnd type="none" w="sm" len="sm"/>
            <a:tailEnd type="none" w="sm" len="sm"/>
          </a:ln>
        </p:spPr>
        <p:txBody>
          <a:bodyPr/>
          <a:lstStyle/>
          <a:p>
            <a:endParaRPr lang="en-US"/>
          </a:p>
        </p:txBody>
      </p:sp>
      <p:sp>
        <p:nvSpPr>
          <p:cNvPr id="8" name="AutoShape 8"/>
          <p:cNvSpPr/>
          <p:nvPr/>
        </p:nvSpPr>
        <p:spPr>
          <a:xfrm flipH="1">
            <a:off x="2281376" y="4365740"/>
            <a:ext cx="13284818" cy="0"/>
          </a:xfrm>
          <a:prstGeom prst="line">
            <a:avLst/>
          </a:prstGeom>
          <a:ln w="9525" cap="flat">
            <a:solidFill>
              <a:srgbClr val="000000"/>
            </a:solidFill>
            <a:prstDash val="solid"/>
            <a:headEnd type="none" w="sm" len="sm"/>
            <a:tailEnd type="none" w="sm" len="sm"/>
          </a:ln>
        </p:spPr>
        <p:txBody>
          <a:bodyPr/>
          <a:lstStyle/>
          <a:p>
            <a:endParaRPr lang="en-US"/>
          </a:p>
        </p:txBody>
      </p:sp>
      <p:graphicFrame>
        <p:nvGraphicFramePr>
          <p:cNvPr id="9" name="Table 9"/>
          <p:cNvGraphicFramePr>
            <a:graphicFrameLocks noGrp="1"/>
          </p:cNvGraphicFramePr>
          <p:nvPr/>
        </p:nvGraphicFramePr>
        <p:xfrm>
          <a:off x="2234056" y="3213668"/>
          <a:ext cx="2169021" cy="6443095"/>
        </p:xfrm>
        <a:graphic>
          <a:graphicData uri="http://schemas.openxmlformats.org/drawingml/2006/table">
            <a:tbl>
              <a:tblPr/>
              <a:tblGrid>
                <a:gridCol w="2169021">
                  <a:extLst>
                    <a:ext uri="{9D8B030D-6E8A-4147-A177-3AD203B41FA5}">
                      <a16:colId xmlns:a16="http://schemas.microsoft.com/office/drawing/2014/main" val="20000"/>
                    </a:ext>
                  </a:extLst>
                </a:gridCol>
              </a:tblGrid>
              <a:tr h="1209465">
                <a:tc>
                  <a:txBody>
                    <a:bodyPr/>
                    <a:lstStyle/>
                    <a:p>
                      <a:pPr algn="ctr">
                        <a:lnSpc>
                          <a:spcPts val="2940"/>
                        </a:lnSpc>
                        <a:defRPr/>
                      </a:pPr>
                      <a:r>
                        <a:rPr lang="en-US" sz="2100">
                          <a:solidFill>
                            <a:srgbClr val="1B131B"/>
                          </a:solidFill>
                          <a:latin typeface="Poppins Bold"/>
                        </a:rPr>
                        <a:t>Description</a:t>
                      </a:r>
                      <a:endParaRPr lang="en-US" sz="1100"/>
                    </a:p>
                  </a:txBody>
                  <a:tcPr marL="214607" marR="214607" marT="214607" marB="214607" anchor="ctr">
                    <a:lnL w="0" cap="flat" cmpd="sng" algn="ctr">
                      <a:solidFill>
                        <a:srgbClr val="341D1D"/>
                      </a:solidFill>
                      <a:prstDash val="solid"/>
                      <a:round/>
                      <a:headEnd type="none" w="med" len="med"/>
                      <a:tailEnd type="none" w="med" len="med"/>
                    </a:lnL>
                    <a:lnR w="0" cap="flat" cmpd="sng" algn="ctr">
                      <a:solidFill>
                        <a:srgbClr val="341D1D"/>
                      </a:solidFill>
                      <a:prstDash val="solid"/>
                      <a:round/>
                      <a:headEnd type="none" w="med" len="med"/>
                      <a:tailEnd type="none" w="med" len="med"/>
                    </a:lnR>
                    <a:lnT w="0" cap="flat" cmpd="sng" algn="ctr">
                      <a:solidFill>
                        <a:srgbClr val="341D1D"/>
                      </a:solidFill>
                      <a:prstDash val="solid"/>
                      <a:round/>
                      <a:headEnd type="none" w="med" len="med"/>
                      <a:tailEnd type="none" w="med" len="med"/>
                    </a:lnT>
                    <a:lnB w="0" cap="flat" cmpd="sng" algn="ctr">
                      <a:solidFill>
                        <a:srgbClr val="341D1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416391">
                <a:tc>
                  <a:txBody>
                    <a:bodyPr/>
                    <a:lstStyle/>
                    <a:p>
                      <a:pPr algn="ctr">
                        <a:lnSpc>
                          <a:spcPts val="2940"/>
                        </a:lnSpc>
                        <a:defRPr/>
                      </a:pPr>
                      <a:r>
                        <a:rPr lang="en-US" sz="2100">
                          <a:solidFill>
                            <a:srgbClr val="1B131B"/>
                          </a:solidFill>
                          <a:latin typeface="Poppins Bold"/>
                        </a:rPr>
                        <a:t>Benefits</a:t>
                      </a:r>
                      <a:endParaRPr lang="en-US" sz="1100"/>
                    </a:p>
                  </a:txBody>
                  <a:tcPr marL="214607" marR="214607" marT="214607" marB="214607" anchor="ctr">
                    <a:lnL w="0" cap="flat" cmpd="sng" algn="ctr">
                      <a:solidFill>
                        <a:srgbClr val="341D1D"/>
                      </a:solidFill>
                      <a:prstDash val="solid"/>
                      <a:round/>
                      <a:headEnd type="none" w="med" len="med"/>
                      <a:tailEnd type="none" w="med" len="med"/>
                    </a:lnL>
                    <a:lnR w="0" cap="flat" cmpd="sng" algn="ctr">
                      <a:solidFill>
                        <a:srgbClr val="341D1D"/>
                      </a:solidFill>
                      <a:prstDash val="solid"/>
                      <a:round/>
                      <a:headEnd type="none" w="med" len="med"/>
                      <a:tailEnd type="none" w="med" len="med"/>
                    </a:lnR>
                    <a:lnT w="0" cap="flat" cmpd="sng" algn="ctr">
                      <a:solidFill>
                        <a:srgbClr val="341D1D"/>
                      </a:solidFill>
                      <a:prstDash val="solid"/>
                      <a:round/>
                      <a:headEnd type="none" w="med" len="med"/>
                      <a:tailEnd type="none" w="med" len="med"/>
                    </a:lnT>
                    <a:lnB w="0" cap="flat" cmpd="sng" algn="ctr">
                      <a:solidFill>
                        <a:srgbClr val="341D1D"/>
                      </a:solidFill>
                      <a:prstDash val="solid"/>
                      <a:round/>
                      <a:headEnd type="none" w="med" len="med"/>
                      <a:tailEnd type="none" w="med" len="med"/>
                    </a:lnB>
                  </a:tcPr>
                </a:tc>
                <a:extLst>
                  <a:ext uri="{0D108BD9-81ED-4DB2-BD59-A6C34878D82A}">
                    <a16:rowId xmlns:a16="http://schemas.microsoft.com/office/drawing/2014/main" val="10001"/>
                  </a:ext>
                </a:extLst>
              </a:tr>
              <a:tr h="3817239">
                <a:tc>
                  <a:txBody>
                    <a:bodyPr/>
                    <a:lstStyle/>
                    <a:p>
                      <a:pPr algn="ctr">
                        <a:lnSpc>
                          <a:spcPts val="2940"/>
                        </a:lnSpc>
                        <a:defRPr/>
                      </a:pPr>
                      <a:r>
                        <a:rPr lang="en-US" sz="2100">
                          <a:solidFill>
                            <a:srgbClr val="004369"/>
                          </a:solidFill>
                          <a:latin typeface="Poppins Bold"/>
                        </a:rPr>
                        <a:t>Limitations</a:t>
                      </a:r>
                      <a:endParaRPr lang="en-US" sz="1100"/>
                    </a:p>
                  </a:txBody>
                  <a:tcPr marL="214607" marR="214607" marT="214607" marB="214607" anchor="ctr">
                    <a:lnL w="0" cap="flat" cmpd="sng" algn="ctr">
                      <a:solidFill>
                        <a:srgbClr val="341D1D"/>
                      </a:solidFill>
                      <a:prstDash val="solid"/>
                      <a:round/>
                      <a:headEnd type="none" w="med" len="med"/>
                      <a:tailEnd type="none" w="med" len="med"/>
                    </a:lnL>
                    <a:lnR w="0" cap="flat" cmpd="sng" algn="ctr">
                      <a:solidFill>
                        <a:srgbClr val="341D1D"/>
                      </a:solidFill>
                      <a:prstDash val="solid"/>
                      <a:round/>
                      <a:headEnd type="none" w="med" len="med"/>
                      <a:tailEnd type="none" w="med" len="med"/>
                    </a:lnR>
                    <a:lnT w="0" cap="flat" cmpd="sng" algn="ctr">
                      <a:solidFill>
                        <a:srgbClr val="341D1D"/>
                      </a:solidFill>
                      <a:prstDash val="solid"/>
                      <a:round/>
                      <a:headEnd type="none" w="med" len="med"/>
                      <a:tailEnd type="none" w="med" len="med"/>
                    </a:lnT>
                    <a:lnB w="0" cap="flat" cmpd="sng" algn="ctr">
                      <a:solidFill>
                        <a:srgbClr val="341D1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10" name="AutoShape 10"/>
          <p:cNvSpPr/>
          <p:nvPr/>
        </p:nvSpPr>
        <p:spPr>
          <a:xfrm>
            <a:off x="6724098" y="5638800"/>
            <a:ext cx="8827352" cy="0"/>
          </a:xfrm>
          <a:prstGeom prst="line">
            <a:avLst/>
          </a:prstGeom>
          <a:ln w="9525"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1663270" y="2297457"/>
            <a:ext cx="3646901" cy="746760"/>
          </a:xfrm>
          <a:prstGeom prst="rect">
            <a:avLst/>
          </a:prstGeom>
        </p:spPr>
        <p:txBody>
          <a:bodyPr lIns="0" tIns="0" rIns="0" bIns="0" rtlCol="0" anchor="t">
            <a:spAutoFit/>
          </a:bodyPr>
          <a:lstStyle/>
          <a:p>
            <a:pPr algn="ctr">
              <a:lnSpc>
                <a:spcPts val="2940"/>
              </a:lnSpc>
            </a:pPr>
            <a:r>
              <a:rPr lang="en-US" sz="2100">
                <a:solidFill>
                  <a:srgbClr val="004369"/>
                </a:solidFill>
                <a:latin typeface="Poppins Bold"/>
              </a:rPr>
              <a:t>Sandboxes and Virtual Machines</a:t>
            </a:r>
          </a:p>
        </p:txBody>
      </p:sp>
      <p:sp>
        <p:nvSpPr>
          <p:cNvPr id="12" name="TextBox 12"/>
          <p:cNvSpPr txBox="1"/>
          <p:nvPr/>
        </p:nvSpPr>
        <p:spPr>
          <a:xfrm>
            <a:off x="6653429" y="2392613"/>
            <a:ext cx="4040227" cy="746760"/>
          </a:xfrm>
          <a:prstGeom prst="rect">
            <a:avLst/>
          </a:prstGeom>
        </p:spPr>
        <p:txBody>
          <a:bodyPr lIns="0" tIns="0" rIns="0" bIns="0" rtlCol="0" anchor="t">
            <a:spAutoFit/>
          </a:bodyPr>
          <a:lstStyle/>
          <a:p>
            <a:pPr algn="ctr">
              <a:lnSpc>
                <a:spcPts val="2940"/>
              </a:lnSpc>
            </a:pPr>
            <a:r>
              <a:rPr lang="en-US" sz="2100">
                <a:solidFill>
                  <a:srgbClr val="004369"/>
                </a:solidFill>
                <a:latin typeface="Poppins Bold"/>
              </a:rPr>
              <a:t>Traditional Malware Analysis Tools</a:t>
            </a:r>
          </a:p>
        </p:txBody>
      </p:sp>
      <p:sp>
        <p:nvSpPr>
          <p:cNvPr id="13" name="TextBox 13"/>
          <p:cNvSpPr txBox="1"/>
          <p:nvPr/>
        </p:nvSpPr>
        <p:spPr>
          <a:xfrm>
            <a:off x="11205015" y="3547543"/>
            <a:ext cx="4299221"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a:rPr>
              <a:t>Isolate malicious code.</a:t>
            </a:r>
          </a:p>
        </p:txBody>
      </p:sp>
      <p:sp>
        <p:nvSpPr>
          <p:cNvPr id="14" name="TextBox 14"/>
          <p:cNvSpPr txBox="1"/>
          <p:nvPr/>
        </p:nvSpPr>
        <p:spPr>
          <a:xfrm>
            <a:off x="11137774" y="4827703"/>
            <a:ext cx="4430661"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a:rPr>
              <a:t>Safe environment for testing.</a:t>
            </a:r>
          </a:p>
        </p:txBody>
      </p:sp>
      <p:sp>
        <p:nvSpPr>
          <p:cNvPr id="15" name="TextBox 15"/>
          <p:cNvSpPr txBox="1"/>
          <p:nvPr/>
        </p:nvSpPr>
        <p:spPr>
          <a:xfrm>
            <a:off x="11204784" y="6306248"/>
            <a:ext cx="4318373"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a:rPr>
              <a:t> Some tools are costly.</a:t>
            </a:r>
          </a:p>
        </p:txBody>
      </p:sp>
      <p:sp>
        <p:nvSpPr>
          <p:cNvPr id="16" name="TextBox 16"/>
          <p:cNvSpPr txBox="1"/>
          <p:nvPr/>
        </p:nvSpPr>
        <p:spPr>
          <a:xfrm>
            <a:off x="5876616" y="4839653"/>
            <a:ext cx="5256962"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a:rPr>
              <a:t>In-depth malware behaviour analysis.</a:t>
            </a:r>
          </a:p>
        </p:txBody>
      </p:sp>
      <p:sp>
        <p:nvSpPr>
          <p:cNvPr id="17" name="TextBox 17"/>
          <p:cNvSpPr txBox="1"/>
          <p:nvPr/>
        </p:nvSpPr>
        <p:spPr>
          <a:xfrm>
            <a:off x="5840897" y="3509443"/>
            <a:ext cx="5292680"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a:rPr>
              <a:t>Widely used in cybersecurity.</a:t>
            </a:r>
          </a:p>
        </p:txBody>
      </p:sp>
      <p:sp>
        <p:nvSpPr>
          <p:cNvPr id="18" name="TextBox 18"/>
          <p:cNvSpPr txBox="1"/>
          <p:nvPr/>
        </p:nvSpPr>
        <p:spPr>
          <a:xfrm>
            <a:off x="11205015" y="7700022"/>
            <a:ext cx="4282423"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a:rPr>
              <a:t> Ethical concerns.</a:t>
            </a:r>
          </a:p>
        </p:txBody>
      </p:sp>
      <p:sp>
        <p:nvSpPr>
          <p:cNvPr id="19" name="TextBox 19"/>
          <p:cNvSpPr txBox="1"/>
          <p:nvPr/>
        </p:nvSpPr>
        <p:spPr>
          <a:xfrm>
            <a:off x="5876616" y="6382448"/>
            <a:ext cx="5256962"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a:rPr>
              <a:t>Steep learning curve.</a:t>
            </a:r>
          </a:p>
        </p:txBody>
      </p:sp>
      <p:sp>
        <p:nvSpPr>
          <p:cNvPr id="20" name="TextBox 20"/>
          <p:cNvSpPr txBox="1"/>
          <p:nvPr/>
        </p:nvSpPr>
        <p:spPr>
          <a:xfrm>
            <a:off x="5840897" y="8866634"/>
            <a:ext cx="5292680"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a:rPr>
              <a:t>Limited accessibility.</a:t>
            </a:r>
          </a:p>
        </p:txBody>
      </p:sp>
      <p:sp>
        <p:nvSpPr>
          <p:cNvPr id="21" name="TextBox 21"/>
          <p:cNvSpPr txBox="1"/>
          <p:nvPr/>
        </p:nvSpPr>
        <p:spPr>
          <a:xfrm>
            <a:off x="5805179" y="7614297"/>
            <a:ext cx="5364118"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a:rPr>
              <a:t>Require deep technical knowledge</a:t>
            </a:r>
          </a:p>
        </p:txBody>
      </p:sp>
      <p:sp>
        <p:nvSpPr>
          <p:cNvPr id="22" name="Freeform 22"/>
          <p:cNvSpPr/>
          <p:nvPr/>
        </p:nvSpPr>
        <p:spPr>
          <a:xfrm>
            <a:off x="880932" y="599876"/>
            <a:ext cx="295537" cy="780320"/>
          </a:xfrm>
          <a:custGeom>
            <a:avLst/>
            <a:gdLst/>
            <a:ahLst/>
            <a:cxnLst/>
            <a:rect l="l" t="t" r="r" b="b"/>
            <a:pathLst>
              <a:path w="295537" h="780320">
                <a:moveTo>
                  <a:pt x="0" y="0"/>
                </a:moveTo>
                <a:lnTo>
                  <a:pt x="295536" y="0"/>
                </a:lnTo>
                <a:lnTo>
                  <a:pt x="295536" y="780321"/>
                </a:lnTo>
                <a:lnTo>
                  <a:pt x="0" y="7803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TextBox 23"/>
          <p:cNvSpPr txBox="1"/>
          <p:nvPr/>
        </p:nvSpPr>
        <p:spPr>
          <a:xfrm>
            <a:off x="2487175" y="2483195"/>
            <a:ext cx="2784603" cy="375285"/>
          </a:xfrm>
          <a:prstGeom prst="rect">
            <a:avLst/>
          </a:prstGeom>
        </p:spPr>
        <p:txBody>
          <a:bodyPr lIns="0" tIns="0" rIns="0" bIns="0" rtlCol="0" anchor="t">
            <a:spAutoFit/>
          </a:bodyPr>
          <a:lstStyle/>
          <a:p>
            <a:pPr algn="ctr">
              <a:lnSpc>
                <a:spcPts val="2939"/>
              </a:lnSpc>
            </a:pPr>
            <a:r>
              <a:rPr lang="en-US" sz="2099">
                <a:solidFill>
                  <a:srgbClr val="004369"/>
                </a:solidFill>
                <a:latin typeface="Poppins Bold"/>
              </a:rPr>
              <a:t>Aspects</a:t>
            </a:r>
          </a:p>
        </p:txBody>
      </p:sp>
      <p:sp>
        <p:nvSpPr>
          <p:cNvPr id="24" name="TextBox 24"/>
          <p:cNvSpPr txBox="1"/>
          <p:nvPr/>
        </p:nvSpPr>
        <p:spPr>
          <a:xfrm>
            <a:off x="11205015" y="8883015"/>
            <a:ext cx="4282423"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a:rPr>
              <a:t>Resource Intensive.</a:t>
            </a:r>
          </a:p>
        </p:txBody>
      </p:sp>
      <p:sp>
        <p:nvSpPr>
          <p:cNvPr id="25" name="AutoShape 25"/>
          <p:cNvSpPr/>
          <p:nvPr/>
        </p:nvSpPr>
        <p:spPr>
          <a:xfrm flipH="1">
            <a:off x="2234056" y="2213746"/>
            <a:ext cx="23813" cy="7490642"/>
          </a:xfrm>
          <a:prstGeom prst="line">
            <a:avLst/>
          </a:prstGeom>
          <a:ln w="47625" cap="flat">
            <a:solidFill>
              <a:srgbClr val="000000"/>
            </a:solidFill>
            <a:prstDash val="solid"/>
            <a:headEnd type="none" w="sm" len="sm"/>
            <a:tailEnd type="none" w="sm" len="sm"/>
          </a:ln>
        </p:spPr>
        <p:txBody>
          <a:bodyPr/>
          <a:lstStyle/>
          <a:p>
            <a:endParaRPr lang="en-US"/>
          </a:p>
        </p:txBody>
      </p:sp>
      <p:sp>
        <p:nvSpPr>
          <p:cNvPr id="26" name="AutoShape 26"/>
          <p:cNvSpPr/>
          <p:nvPr/>
        </p:nvSpPr>
        <p:spPr>
          <a:xfrm flipH="1">
            <a:off x="2234056" y="3170805"/>
            <a:ext cx="13270180" cy="0"/>
          </a:xfrm>
          <a:prstGeom prst="line">
            <a:avLst/>
          </a:prstGeom>
          <a:ln w="47625" cap="flat">
            <a:solidFill>
              <a:srgbClr val="341D1D"/>
            </a:solidFill>
            <a:prstDash val="solid"/>
            <a:headEnd type="none" w="sm" len="sm"/>
            <a:tailEnd type="none" w="sm" len="sm"/>
          </a:ln>
        </p:spPr>
        <p:txBody>
          <a:bodyPr/>
          <a:lstStyle/>
          <a:p>
            <a:endParaRPr lang="en-US"/>
          </a:p>
        </p:txBody>
      </p:sp>
      <p:sp>
        <p:nvSpPr>
          <p:cNvPr id="27" name="AutoShape 27"/>
          <p:cNvSpPr/>
          <p:nvPr/>
        </p:nvSpPr>
        <p:spPr>
          <a:xfrm flipH="1">
            <a:off x="2210244" y="9680575"/>
            <a:ext cx="13355951" cy="0"/>
          </a:xfrm>
          <a:prstGeom prst="line">
            <a:avLst/>
          </a:prstGeom>
          <a:ln w="47625" cap="flat">
            <a:solidFill>
              <a:srgbClr val="000000"/>
            </a:solidFill>
            <a:prstDash val="solid"/>
            <a:headEnd type="none" w="sm" len="sm"/>
            <a:tailEnd type="none" w="sm" len="sm"/>
          </a:ln>
        </p:spPr>
        <p:txBody>
          <a:bodyPr/>
          <a:lstStyle/>
          <a:p>
            <a:endParaRPr lang="en-US"/>
          </a:p>
        </p:txBody>
      </p:sp>
      <p:sp>
        <p:nvSpPr>
          <p:cNvPr id="28" name="AutoShape 28"/>
          <p:cNvSpPr/>
          <p:nvPr/>
        </p:nvSpPr>
        <p:spPr>
          <a:xfrm flipH="1">
            <a:off x="5828991" y="2213821"/>
            <a:ext cx="23813" cy="7490642"/>
          </a:xfrm>
          <a:prstGeom prst="line">
            <a:avLst/>
          </a:prstGeom>
          <a:ln w="47625" cap="flat">
            <a:solidFill>
              <a:srgbClr val="341D1D"/>
            </a:solidFill>
            <a:prstDash val="solid"/>
            <a:headEnd type="none" w="sm" len="sm"/>
            <a:tailEnd type="none" w="sm" len="sm"/>
          </a:ln>
        </p:spPr>
        <p:txBody>
          <a:bodyPr/>
          <a:lstStyle/>
          <a:p>
            <a:endParaRPr lang="en-US"/>
          </a:p>
        </p:txBody>
      </p:sp>
      <p:sp>
        <p:nvSpPr>
          <p:cNvPr id="29" name="AutoShape 29"/>
          <p:cNvSpPr/>
          <p:nvPr/>
        </p:nvSpPr>
        <p:spPr>
          <a:xfrm flipH="1">
            <a:off x="11157390" y="2189858"/>
            <a:ext cx="23812" cy="7490642"/>
          </a:xfrm>
          <a:prstGeom prst="line">
            <a:avLst/>
          </a:prstGeom>
          <a:ln w="47625" cap="flat">
            <a:solidFill>
              <a:srgbClr val="341D1D"/>
            </a:solidFill>
            <a:prstDash val="solid"/>
            <a:headEnd type="none" w="sm" len="sm"/>
            <a:tailEnd type="none" w="sm" len="sm"/>
          </a:ln>
        </p:spPr>
        <p:txBody>
          <a:bodyPr/>
          <a:lstStyle/>
          <a:p>
            <a:endParaRPr lang="en-US"/>
          </a:p>
        </p:txBody>
      </p:sp>
      <p:sp>
        <p:nvSpPr>
          <p:cNvPr id="30" name="AutoShape 30"/>
          <p:cNvSpPr/>
          <p:nvPr/>
        </p:nvSpPr>
        <p:spPr>
          <a:xfrm flipH="1">
            <a:off x="15511251" y="2166045"/>
            <a:ext cx="23813" cy="7490642"/>
          </a:xfrm>
          <a:prstGeom prst="line">
            <a:avLst/>
          </a:prstGeom>
          <a:ln w="47625" cap="flat">
            <a:solidFill>
              <a:srgbClr val="341D1D"/>
            </a:solidFill>
            <a:prstDash val="solid"/>
            <a:headEnd type="none" w="sm" len="sm"/>
            <a:tailEnd type="none" w="sm" len="sm"/>
          </a:ln>
        </p:spPr>
        <p:txBody>
          <a:bodyPr/>
          <a:lstStyle/>
          <a:p>
            <a:endParaRPr lang="en-US"/>
          </a:p>
        </p:txBody>
      </p:sp>
      <p:sp>
        <p:nvSpPr>
          <p:cNvPr id="31" name="AutoShape 31"/>
          <p:cNvSpPr/>
          <p:nvPr/>
        </p:nvSpPr>
        <p:spPr>
          <a:xfrm flipH="1">
            <a:off x="2234056" y="2213594"/>
            <a:ext cx="13270180" cy="0"/>
          </a:xfrm>
          <a:prstGeom prst="line">
            <a:avLst/>
          </a:prstGeom>
          <a:ln w="47625" cap="flat">
            <a:solidFill>
              <a:srgbClr val="341D1D"/>
            </a:solidFill>
            <a:prstDash val="solid"/>
            <a:headEnd type="none" w="sm" len="sm"/>
            <a:tailEnd type="none" w="sm" len="sm"/>
          </a:ln>
        </p:spPr>
        <p:txBody>
          <a:bodyPr/>
          <a:lstStyle/>
          <a:p>
            <a:endParaRPr lang="en-US"/>
          </a:p>
        </p:txBody>
      </p:sp>
      <p:sp>
        <p:nvSpPr>
          <p:cNvPr id="32" name="TextBox 32"/>
          <p:cNvSpPr txBox="1"/>
          <p:nvPr/>
        </p:nvSpPr>
        <p:spPr>
          <a:xfrm>
            <a:off x="16438163" y="9126081"/>
            <a:ext cx="1593009" cy="1108837"/>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895294" y="181953"/>
            <a:ext cx="6920709" cy="3866172"/>
          </a:xfrm>
          <a:custGeom>
            <a:avLst/>
            <a:gdLst/>
            <a:ahLst/>
            <a:cxnLst/>
            <a:rect l="l" t="t" r="r" b="b"/>
            <a:pathLst>
              <a:path w="6920709" h="3866172">
                <a:moveTo>
                  <a:pt x="0" y="0"/>
                </a:moveTo>
                <a:lnTo>
                  <a:pt x="6920710" y="0"/>
                </a:lnTo>
                <a:lnTo>
                  <a:pt x="6920710" y="3866172"/>
                </a:lnTo>
                <a:lnTo>
                  <a:pt x="0" y="3866172"/>
                </a:lnTo>
                <a:lnTo>
                  <a:pt x="0" y="0"/>
                </a:lnTo>
                <a:close/>
              </a:path>
            </a:pathLst>
          </a:custGeom>
          <a:blipFill>
            <a:blip r:embed="rId2"/>
            <a:stretch>
              <a:fillRect l="-4138" t="-10722" r="-4138"/>
            </a:stretch>
          </a:blipFill>
        </p:spPr>
        <p:txBody>
          <a:bodyPr/>
          <a:lstStyle/>
          <a:p>
            <a:endParaRPr lang="en-US"/>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14000"/>
            </a:blip>
            <a:stretch>
              <a:fillRect l="-20312" r="-20312"/>
            </a:stretch>
          </a:blipFill>
        </p:spPr>
        <p:txBody>
          <a:bodyPr/>
          <a:lstStyle/>
          <a:p>
            <a:endParaRPr lang="en-US"/>
          </a:p>
        </p:txBody>
      </p:sp>
      <p:sp>
        <p:nvSpPr>
          <p:cNvPr id="4" name="Freeform 4"/>
          <p:cNvSpPr/>
          <p:nvPr/>
        </p:nvSpPr>
        <p:spPr>
          <a:xfrm flipH="1" flipV="1">
            <a:off x="414647" y="8386391"/>
            <a:ext cx="13639746" cy="4935108"/>
          </a:xfrm>
          <a:custGeom>
            <a:avLst/>
            <a:gdLst/>
            <a:ahLst/>
            <a:cxnLst/>
            <a:rect l="l" t="t" r="r" b="b"/>
            <a:pathLst>
              <a:path w="13639746" h="4935108">
                <a:moveTo>
                  <a:pt x="13639746" y="4935108"/>
                </a:moveTo>
                <a:lnTo>
                  <a:pt x="0" y="4935108"/>
                </a:lnTo>
                <a:lnTo>
                  <a:pt x="0" y="0"/>
                </a:lnTo>
                <a:lnTo>
                  <a:pt x="13639746" y="0"/>
                </a:lnTo>
                <a:lnTo>
                  <a:pt x="13639746" y="4935108"/>
                </a:lnTo>
                <a:close/>
              </a:path>
            </a:pathLst>
          </a:custGeom>
          <a:blipFill>
            <a:blip r:embed="rId4">
              <a:alphaModFix amt="13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flipH="1" flipV="1">
            <a:off x="4270797" y="9625679"/>
            <a:ext cx="13639746" cy="4935108"/>
          </a:xfrm>
          <a:custGeom>
            <a:avLst/>
            <a:gdLst/>
            <a:ahLst/>
            <a:cxnLst/>
            <a:rect l="l" t="t" r="r" b="b"/>
            <a:pathLst>
              <a:path w="13639746" h="4935108">
                <a:moveTo>
                  <a:pt x="13639746" y="4935108"/>
                </a:moveTo>
                <a:lnTo>
                  <a:pt x="0" y="4935108"/>
                </a:lnTo>
                <a:lnTo>
                  <a:pt x="0" y="0"/>
                </a:lnTo>
                <a:lnTo>
                  <a:pt x="13639746" y="0"/>
                </a:lnTo>
                <a:lnTo>
                  <a:pt x="13639746" y="4935108"/>
                </a:lnTo>
                <a:close/>
              </a:path>
            </a:pathLst>
          </a:custGeom>
          <a:blipFill>
            <a:blip r:embed="rId4">
              <a:alphaModFix amt="13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flipH="1" flipV="1">
            <a:off x="2526801" y="8095822"/>
            <a:ext cx="14931707" cy="5402563"/>
          </a:xfrm>
          <a:custGeom>
            <a:avLst/>
            <a:gdLst/>
            <a:ahLst/>
            <a:cxnLst/>
            <a:rect l="l" t="t" r="r" b="b"/>
            <a:pathLst>
              <a:path w="14931707" h="5402563">
                <a:moveTo>
                  <a:pt x="14931707" y="5402563"/>
                </a:moveTo>
                <a:lnTo>
                  <a:pt x="0" y="5402563"/>
                </a:lnTo>
                <a:lnTo>
                  <a:pt x="0" y="0"/>
                </a:lnTo>
                <a:lnTo>
                  <a:pt x="14931707" y="0"/>
                </a:lnTo>
                <a:lnTo>
                  <a:pt x="14931707" y="5402563"/>
                </a:lnTo>
                <a:close/>
              </a:path>
            </a:pathLst>
          </a:custGeom>
          <a:blipFill>
            <a:blip r:embed="rId4">
              <a:alphaModFix amt="13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AutoShape 7"/>
          <p:cNvSpPr/>
          <p:nvPr/>
        </p:nvSpPr>
        <p:spPr>
          <a:xfrm>
            <a:off x="8747318" y="1913058"/>
            <a:ext cx="0" cy="7374309"/>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a:off x="1375657" y="643888"/>
            <a:ext cx="248503" cy="656136"/>
          </a:xfrm>
          <a:custGeom>
            <a:avLst/>
            <a:gdLst/>
            <a:ahLst/>
            <a:cxnLst/>
            <a:rect l="l" t="t" r="r" b="b"/>
            <a:pathLst>
              <a:path w="248503" h="656136">
                <a:moveTo>
                  <a:pt x="0" y="0"/>
                </a:moveTo>
                <a:lnTo>
                  <a:pt x="248503" y="0"/>
                </a:lnTo>
                <a:lnTo>
                  <a:pt x="248503" y="656136"/>
                </a:lnTo>
                <a:lnTo>
                  <a:pt x="0" y="656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AutoShape 9"/>
          <p:cNvSpPr/>
          <p:nvPr/>
        </p:nvSpPr>
        <p:spPr>
          <a:xfrm>
            <a:off x="892932" y="1931027"/>
            <a:ext cx="12318997" cy="0"/>
          </a:xfrm>
          <a:prstGeom prst="line">
            <a:avLst/>
          </a:prstGeom>
          <a:ln w="57150" cap="flat">
            <a:solidFill>
              <a:srgbClr val="000000"/>
            </a:solidFill>
            <a:prstDash val="solid"/>
            <a:headEnd type="none" w="sm" len="sm"/>
            <a:tailEnd type="none" w="sm" len="sm"/>
          </a:ln>
        </p:spPr>
        <p:txBody>
          <a:bodyPr/>
          <a:lstStyle/>
          <a:p>
            <a:endParaRPr lang="en-US"/>
          </a:p>
        </p:txBody>
      </p:sp>
      <p:graphicFrame>
        <p:nvGraphicFramePr>
          <p:cNvPr id="10" name="Table 10"/>
          <p:cNvGraphicFramePr>
            <a:graphicFrameLocks noGrp="1"/>
          </p:cNvGraphicFramePr>
          <p:nvPr>
            <p:extLst>
              <p:ext uri="{D42A27DB-BD31-4B8C-83A1-F6EECF244321}">
                <p14:modId xmlns:p14="http://schemas.microsoft.com/office/powerpoint/2010/main" val="907556361"/>
              </p:ext>
            </p:extLst>
          </p:nvPr>
        </p:nvGraphicFramePr>
        <p:xfrm>
          <a:off x="950081" y="2678796"/>
          <a:ext cx="3303380" cy="6139308"/>
        </p:xfrm>
        <a:graphic>
          <a:graphicData uri="http://schemas.openxmlformats.org/drawingml/2006/table">
            <a:tbl>
              <a:tblPr/>
              <a:tblGrid>
                <a:gridCol w="3303380">
                  <a:extLst>
                    <a:ext uri="{9D8B030D-6E8A-4147-A177-3AD203B41FA5}">
                      <a16:colId xmlns:a16="http://schemas.microsoft.com/office/drawing/2014/main" val="20000"/>
                    </a:ext>
                  </a:extLst>
                </a:gridCol>
              </a:tblGrid>
              <a:tr h="1298980">
                <a:tc>
                  <a:txBody>
                    <a:bodyPr/>
                    <a:lstStyle/>
                    <a:p>
                      <a:pPr algn="l">
                        <a:lnSpc>
                          <a:spcPts val="2940"/>
                        </a:lnSpc>
                        <a:defRPr/>
                      </a:pPr>
                      <a:r>
                        <a:rPr lang="en-US" sz="2100" dirty="0">
                          <a:solidFill>
                            <a:schemeClr val="tx2"/>
                          </a:solidFill>
                          <a:latin typeface="Poppins"/>
                        </a:rPr>
                        <a:t>Find good employees</a:t>
                      </a:r>
                      <a:endParaRPr lang="en-US" sz="1100" dirty="0">
                        <a:solidFill>
                          <a:schemeClr val="tx2"/>
                        </a:solidFill>
                      </a:endParaRPr>
                    </a:p>
                  </a:txBody>
                  <a:tcPr marL="180454" marR="180454" marT="180454" marB="18045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198306">
                <a:tc>
                  <a:txBody>
                    <a:bodyPr/>
                    <a:lstStyle/>
                    <a:p>
                      <a:pPr algn="l">
                        <a:lnSpc>
                          <a:spcPts val="2940"/>
                        </a:lnSpc>
                        <a:defRPr/>
                      </a:pPr>
                      <a:r>
                        <a:rPr lang="en-US" sz="2100">
                          <a:solidFill>
                            <a:srgbClr val="004369"/>
                          </a:solidFill>
                          <a:latin typeface="Poppins"/>
                        </a:rPr>
                        <a:t>Financial planning</a:t>
                      </a:r>
                      <a:endParaRPr lang="en-US" sz="1100"/>
                    </a:p>
                  </a:txBody>
                  <a:tcPr marL="180454" marR="180454" marT="180454" marB="18045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92361">
                <a:tc>
                  <a:txBody>
                    <a:bodyPr/>
                    <a:lstStyle/>
                    <a:p>
                      <a:pPr algn="l">
                        <a:lnSpc>
                          <a:spcPts val="2940"/>
                        </a:lnSpc>
                        <a:defRPr/>
                      </a:pPr>
                      <a:r>
                        <a:rPr lang="en-US" sz="2100" dirty="0">
                          <a:solidFill>
                            <a:srgbClr val="004369"/>
                          </a:solidFill>
                          <a:latin typeface="Poppins"/>
                        </a:rPr>
                        <a:t>Technology adoption</a:t>
                      </a:r>
                      <a:endParaRPr lang="en-US" sz="1100" dirty="0"/>
                    </a:p>
                  </a:txBody>
                  <a:tcPr marL="180454" marR="180454" marT="180454" marB="18045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2361">
                <a:tc>
                  <a:txBody>
                    <a:bodyPr/>
                    <a:lstStyle/>
                    <a:p>
                      <a:pPr algn="l">
                        <a:lnSpc>
                          <a:spcPts val="2940"/>
                        </a:lnSpc>
                        <a:defRPr/>
                      </a:pPr>
                      <a:r>
                        <a:rPr lang="en-US" sz="2100">
                          <a:solidFill>
                            <a:srgbClr val="004369"/>
                          </a:solidFill>
                          <a:latin typeface="Poppins"/>
                        </a:rPr>
                        <a:t>Time management</a:t>
                      </a:r>
                      <a:endParaRPr lang="en-US" sz="1100"/>
                    </a:p>
                  </a:txBody>
                  <a:tcPr marL="180454" marR="180454" marT="180454" marB="18045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57300">
                <a:tc>
                  <a:txBody>
                    <a:bodyPr/>
                    <a:lstStyle/>
                    <a:p>
                      <a:pPr algn="l">
                        <a:lnSpc>
                          <a:spcPts val="2940"/>
                        </a:lnSpc>
                        <a:defRPr/>
                      </a:pPr>
                      <a:r>
                        <a:rPr lang="en-US" sz="2100" dirty="0">
                          <a:solidFill>
                            <a:srgbClr val="004369"/>
                          </a:solidFill>
                          <a:latin typeface="Poppins"/>
                        </a:rPr>
                        <a:t>Supply chain management</a:t>
                      </a:r>
                      <a:endParaRPr lang="en-US" sz="1100" dirty="0"/>
                    </a:p>
                  </a:txBody>
                  <a:tcPr marL="180454" marR="180454" marT="180454" marB="18045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11" name="AutoShape 11"/>
          <p:cNvSpPr/>
          <p:nvPr/>
        </p:nvSpPr>
        <p:spPr>
          <a:xfrm>
            <a:off x="921507" y="9286875"/>
            <a:ext cx="12318997" cy="0"/>
          </a:xfrm>
          <a:prstGeom prst="line">
            <a:avLst/>
          </a:prstGeom>
          <a:ln w="57150" cap="flat">
            <a:solidFill>
              <a:srgbClr val="000000"/>
            </a:solidFill>
            <a:prstDash val="solid"/>
            <a:headEnd type="none" w="sm" len="sm"/>
            <a:tailEnd type="none" w="sm" len="sm"/>
          </a:ln>
        </p:spPr>
        <p:txBody>
          <a:bodyPr/>
          <a:lstStyle/>
          <a:p>
            <a:endParaRPr lang="en-US"/>
          </a:p>
        </p:txBody>
      </p:sp>
      <p:sp>
        <p:nvSpPr>
          <p:cNvPr id="12" name="AutoShape 12"/>
          <p:cNvSpPr/>
          <p:nvPr/>
        </p:nvSpPr>
        <p:spPr>
          <a:xfrm>
            <a:off x="13240504" y="1911977"/>
            <a:ext cx="0" cy="7335717"/>
          </a:xfrm>
          <a:prstGeom prst="line">
            <a:avLst/>
          </a:prstGeom>
          <a:ln w="57150" cap="flat">
            <a:solidFill>
              <a:srgbClr val="000000"/>
            </a:solidFill>
            <a:prstDash val="solid"/>
            <a:headEnd type="none" w="sm" len="sm"/>
            <a:tailEnd type="none" w="sm" len="sm"/>
          </a:ln>
        </p:spPr>
        <p:txBody>
          <a:bodyPr/>
          <a:lstStyle/>
          <a:p>
            <a:endParaRPr lang="en-US"/>
          </a:p>
        </p:txBody>
      </p:sp>
      <p:sp>
        <p:nvSpPr>
          <p:cNvPr id="13" name="AutoShape 13"/>
          <p:cNvSpPr/>
          <p:nvPr/>
        </p:nvSpPr>
        <p:spPr>
          <a:xfrm>
            <a:off x="921507" y="1970208"/>
            <a:ext cx="0" cy="7335717"/>
          </a:xfrm>
          <a:prstGeom prst="line">
            <a:avLst/>
          </a:prstGeom>
          <a:ln w="57150" cap="flat">
            <a:solidFill>
              <a:srgbClr val="000000"/>
            </a:solidFill>
            <a:prstDash val="solid"/>
            <a:headEnd type="none" w="sm" len="sm"/>
            <a:tailEnd type="none" w="sm" len="sm"/>
          </a:ln>
        </p:spPr>
        <p:txBody>
          <a:bodyPr/>
          <a:lstStyle/>
          <a:p>
            <a:endParaRPr lang="en-US"/>
          </a:p>
        </p:txBody>
      </p:sp>
      <p:sp>
        <p:nvSpPr>
          <p:cNvPr id="14" name="AutoShape 14"/>
          <p:cNvSpPr/>
          <p:nvPr/>
        </p:nvSpPr>
        <p:spPr>
          <a:xfrm>
            <a:off x="4224886" y="1959602"/>
            <a:ext cx="0" cy="7335717"/>
          </a:xfrm>
          <a:prstGeom prst="line">
            <a:avLst/>
          </a:prstGeom>
          <a:ln w="57150" cap="flat">
            <a:solidFill>
              <a:srgbClr val="000000"/>
            </a:solidFill>
            <a:prstDash val="solid"/>
            <a:headEnd type="none" w="sm" len="sm"/>
            <a:tailEnd type="none" w="sm" len="sm"/>
          </a:ln>
        </p:spPr>
        <p:txBody>
          <a:bodyPr/>
          <a:lstStyle/>
          <a:p>
            <a:endParaRPr lang="en-US"/>
          </a:p>
        </p:txBody>
      </p:sp>
      <p:sp>
        <p:nvSpPr>
          <p:cNvPr id="15" name="AutoShape 15"/>
          <p:cNvSpPr/>
          <p:nvPr/>
        </p:nvSpPr>
        <p:spPr>
          <a:xfrm>
            <a:off x="921507" y="2617982"/>
            <a:ext cx="12318997" cy="0"/>
          </a:xfrm>
          <a:prstGeom prst="line">
            <a:avLst/>
          </a:prstGeom>
          <a:ln w="57150" cap="flat">
            <a:solidFill>
              <a:srgbClr val="000000"/>
            </a:solidFill>
            <a:prstDash val="solid"/>
            <a:headEnd type="none" w="sm" len="sm"/>
            <a:tailEnd type="none" w="sm" len="sm"/>
          </a:ln>
        </p:spPr>
        <p:txBody>
          <a:bodyPr/>
          <a:lstStyle/>
          <a:p>
            <a:endParaRPr lang="en-US"/>
          </a:p>
        </p:txBody>
      </p:sp>
      <p:sp>
        <p:nvSpPr>
          <p:cNvPr id="16" name="AutoShape 16"/>
          <p:cNvSpPr/>
          <p:nvPr/>
        </p:nvSpPr>
        <p:spPr>
          <a:xfrm flipH="1">
            <a:off x="950082" y="3794424"/>
            <a:ext cx="12318997" cy="0"/>
          </a:xfrm>
          <a:prstGeom prst="line">
            <a:avLst/>
          </a:prstGeom>
          <a:ln w="19050" cap="flat">
            <a:solidFill>
              <a:srgbClr val="000000"/>
            </a:solidFill>
            <a:prstDash val="solid"/>
            <a:headEnd type="none" w="sm" len="sm"/>
            <a:tailEnd type="none" w="sm" len="sm"/>
          </a:ln>
        </p:spPr>
        <p:txBody>
          <a:bodyPr/>
          <a:lstStyle/>
          <a:p>
            <a:endParaRPr lang="en-US"/>
          </a:p>
        </p:txBody>
      </p:sp>
      <p:sp>
        <p:nvSpPr>
          <p:cNvPr id="17" name="AutoShape 17"/>
          <p:cNvSpPr/>
          <p:nvPr/>
        </p:nvSpPr>
        <p:spPr>
          <a:xfrm flipH="1">
            <a:off x="892932" y="5124450"/>
            <a:ext cx="12318997" cy="0"/>
          </a:xfrm>
          <a:prstGeom prst="line">
            <a:avLst/>
          </a:prstGeom>
          <a:ln w="19050" cap="flat">
            <a:solidFill>
              <a:srgbClr val="000000"/>
            </a:solidFill>
            <a:prstDash val="solid"/>
            <a:headEnd type="none" w="sm" len="sm"/>
            <a:tailEnd type="none" w="sm" len="sm"/>
          </a:ln>
        </p:spPr>
        <p:txBody>
          <a:bodyPr/>
          <a:lstStyle/>
          <a:p>
            <a:endParaRPr lang="en-US"/>
          </a:p>
        </p:txBody>
      </p:sp>
      <p:sp>
        <p:nvSpPr>
          <p:cNvPr id="18" name="AutoShape 18"/>
          <p:cNvSpPr/>
          <p:nvPr/>
        </p:nvSpPr>
        <p:spPr>
          <a:xfrm flipH="1">
            <a:off x="892932" y="6212856"/>
            <a:ext cx="12318997" cy="0"/>
          </a:xfrm>
          <a:prstGeom prst="line">
            <a:avLst/>
          </a:prstGeom>
          <a:ln w="19050" cap="flat">
            <a:solidFill>
              <a:srgbClr val="000000"/>
            </a:solidFill>
            <a:prstDash val="solid"/>
            <a:headEnd type="none" w="sm" len="sm"/>
            <a:tailEnd type="none" w="sm" len="sm"/>
          </a:ln>
        </p:spPr>
        <p:txBody>
          <a:bodyPr/>
          <a:lstStyle/>
          <a:p>
            <a:endParaRPr lang="en-US"/>
          </a:p>
        </p:txBody>
      </p:sp>
      <p:sp>
        <p:nvSpPr>
          <p:cNvPr id="19" name="AutoShape 19"/>
          <p:cNvSpPr/>
          <p:nvPr/>
        </p:nvSpPr>
        <p:spPr>
          <a:xfrm flipH="1">
            <a:off x="950082" y="7638622"/>
            <a:ext cx="12318997" cy="0"/>
          </a:xfrm>
          <a:prstGeom prst="line">
            <a:avLst/>
          </a:prstGeom>
          <a:ln w="19050" cap="flat">
            <a:solidFill>
              <a:srgbClr val="000000"/>
            </a:solidFill>
            <a:prstDash val="solid"/>
            <a:headEnd type="none" w="sm" len="sm"/>
            <a:tailEnd type="none" w="sm" len="sm"/>
          </a:ln>
        </p:spPr>
        <p:txBody>
          <a:bodyPr/>
          <a:lstStyle/>
          <a:p>
            <a:endParaRPr lang="en-US"/>
          </a:p>
        </p:txBody>
      </p:sp>
      <p:sp>
        <p:nvSpPr>
          <p:cNvPr id="20" name="TextBox 20"/>
          <p:cNvSpPr txBox="1"/>
          <p:nvPr/>
        </p:nvSpPr>
        <p:spPr>
          <a:xfrm>
            <a:off x="892932" y="634657"/>
            <a:ext cx="7534311" cy="1048995"/>
          </a:xfrm>
          <a:prstGeom prst="rect">
            <a:avLst/>
          </a:prstGeom>
        </p:spPr>
        <p:txBody>
          <a:bodyPr lIns="0" tIns="0" rIns="0" bIns="0" rtlCol="0" anchor="t">
            <a:spAutoFit/>
          </a:bodyPr>
          <a:lstStyle/>
          <a:p>
            <a:pPr>
              <a:lnSpc>
                <a:spcPts val="7532"/>
              </a:lnSpc>
            </a:pPr>
            <a:r>
              <a:rPr lang="en-US" sz="6848">
                <a:solidFill>
                  <a:srgbClr val="004369"/>
                </a:solidFill>
                <a:latin typeface="Poppins Bold"/>
              </a:rPr>
              <a:t>Solution </a:t>
            </a:r>
          </a:p>
        </p:txBody>
      </p:sp>
      <p:sp>
        <p:nvSpPr>
          <p:cNvPr id="21" name="TextBox 21"/>
          <p:cNvSpPr txBox="1"/>
          <p:nvPr/>
        </p:nvSpPr>
        <p:spPr>
          <a:xfrm>
            <a:off x="9542078" y="2073945"/>
            <a:ext cx="2564590"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Bold"/>
              </a:rPr>
              <a:t>Solution</a:t>
            </a:r>
          </a:p>
        </p:txBody>
      </p:sp>
      <p:sp>
        <p:nvSpPr>
          <p:cNvPr id="22" name="TextBox 22"/>
          <p:cNvSpPr txBox="1"/>
          <p:nvPr/>
        </p:nvSpPr>
        <p:spPr>
          <a:xfrm>
            <a:off x="5154384" y="2073945"/>
            <a:ext cx="2489203"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Bold"/>
              </a:rPr>
              <a:t>Description</a:t>
            </a:r>
          </a:p>
        </p:txBody>
      </p:sp>
      <p:sp>
        <p:nvSpPr>
          <p:cNvPr id="23" name="TextBox 23"/>
          <p:cNvSpPr txBox="1"/>
          <p:nvPr/>
        </p:nvSpPr>
        <p:spPr>
          <a:xfrm>
            <a:off x="9204518" y="2801135"/>
            <a:ext cx="3090156" cy="746760"/>
          </a:xfrm>
          <a:prstGeom prst="rect">
            <a:avLst/>
          </a:prstGeom>
        </p:spPr>
        <p:txBody>
          <a:bodyPr lIns="0" tIns="0" rIns="0" bIns="0" rtlCol="0" anchor="t">
            <a:spAutoFit/>
          </a:bodyPr>
          <a:lstStyle/>
          <a:p>
            <a:pPr>
              <a:lnSpc>
                <a:spcPts val="2940"/>
              </a:lnSpc>
            </a:pPr>
            <a:r>
              <a:rPr lang="en-US" sz="2100" dirty="0">
                <a:solidFill>
                  <a:srgbClr val="004369"/>
                </a:solidFill>
                <a:latin typeface="Poppins"/>
              </a:rPr>
              <a:t>Source may be too specific for 2019 </a:t>
            </a:r>
          </a:p>
        </p:txBody>
      </p:sp>
      <p:sp>
        <p:nvSpPr>
          <p:cNvPr id="24" name="TextBox 24"/>
          <p:cNvSpPr txBox="1"/>
          <p:nvPr/>
        </p:nvSpPr>
        <p:spPr>
          <a:xfrm>
            <a:off x="9204518" y="4012760"/>
            <a:ext cx="3090156" cy="746760"/>
          </a:xfrm>
          <a:prstGeom prst="rect">
            <a:avLst/>
          </a:prstGeom>
        </p:spPr>
        <p:txBody>
          <a:bodyPr lIns="0" tIns="0" rIns="0" bIns="0" rtlCol="0" anchor="t">
            <a:spAutoFit/>
          </a:bodyPr>
          <a:lstStyle/>
          <a:p>
            <a:pPr>
              <a:lnSpc>
                <a:spcPts val="2940"/>
              </a:lnSpc>
            </a:pPr>
            <a:r>
              <a:rPr lang="en-US" sz="2100" dirty="0">
                <a:solidFill>
                  <a:srgbClr val="004369"/>
                </a:solidFill>
                <a:latin typeface="Poppins"/>
              </a:rPr>
              <a:t>Constrained feature set.</a:t>
            </a:r>
          </a:p>
        </p:txBody>
      </p:sp>
      <p:sp>
        <p:nvSpPr>
          <p:cNvPr id="25" name="TextBox 25"/>
          <p:cNvSpPr txBox="1"/>
          <p:nvPr/>
        </p:nvSpPr>
        <p:spPr>
          <a:xfrm>
            <a:off x="4660087" y="2701935"/>
            <a:ext cx="3090156" cy="1118235"/>
          </a:xfrm>
          <a:prstGeom prst="rect">
            <a:avLst/>
          </a:prstGeom>
        </p:spPr>
        <p:txBody>
          <a:bodyPr lIns="0" tIns="0" rIns="0" bIns="0" rtlCol="0" anchor="t">
            <a:spAutoFit/>
          </a:bodyPr>
          <a:lstStyle/>
          <a:p>
            <a:pPr>
              <a:lnSpc>
                <a:spcPts val="2940"/>
              </a:lnSpc>
            </a:pPr>
            <a:r>
              <a:rPr lang="en-US" sz="2100" dirty="0">
                <a:solidFill>
                  <a:srgbClr val="004369"/>
                </a:solidFill>
                <a:latin typeface="Poppins"/>
              </a:rPr>
              <a:t>Mid 2019 figures and statistics on problem weight</a:t>
            </a:r>
          </a:p>
        </p:txBody>
      </p:sp>
      <p:sp>
        <p:nvSpPr>
          <p:cNvPr id="26" name="TextBox 26"/>
          <p:cNvSpPr txBox="1"/>
          <p:nvPr/>
        </p:nvSpPr>
        <p:spPr>
          <a:xfrm>
            <a:off x="9204518" y="5132154"/>
            <a:ext cx="3690776" cy="1118235"/>
          </a:xfrm>
          <a:prstGeom prst="rect">
            <a:avLst/>
          </a:prstGeom>
        </p:spPr>
        <p:txBody>
          <a:bodyPr lIns="0" tIns="0" rIns="0" bIns="0" rtlCol="0" anchor="t">
            <a:spAutoFit/>
          </a:bodyPr>
          <a:lstStyle/>
          <a:p>
            <a:pPr>
              <a:lnSpc>
                <a:spcPts val="2940"/>
              </a:lnSpc>
            </a:pPr>
            <a:r>
              <a:rPr lang="en-US" sz="2100" dirty="0">
                <a:solidFill>
                  <a:srgbClr val="004369"/>
                </a:solidFill>
                <a:latin typeface="Poppins"/>
              </a:rPr>
              <a:t>Use of a specific dataset for constrained accuracy of algorithms.</a:t>
            </a:r>
          </a:p>
        </p:txBody>
      </p:sp>
      <p:sp>
        <p:nvSpPr>
          <p:cNvPr id="27" name="TextBox 27"/>
          <p:cNvSpPr txBox="1"/>
          <p:nvPr/>
        </p:nvSpPr>
        <p:spPr>
          <a:xfrm>
            <a:off x="4660088" y="5305425"/>
            <a:ext cx="3596263" cy="746760"/>
          </a:xfrm>
          <a:prstGeom prst="rect">
            <a:avLst/>
          </a:prstGeom>
        </p:spPr>
        <p:txBody>
          <a:bodyPr lIns="0" tIns="0" rIns="0" bIns="0" rtlCol="0" anchor="t">
            <a:spAutoFit/>
          </a:bodyPr>
          <a:lstStyle/>
          <a:p>
            <a:pPr>
              <a:lnSpc>
                <a:spcPts val="2940"/>
              </a:lnSpc>
            </a:pPr>
            <a:r>
              <a:rPr lang="en-US" sz="2100">
                <a:solidFill>
                  <a:srgbClr val="004369"/>
                </a:solidFill>
                <a:latin typeface="Poppins"/>
              </a:rPr>
              <a:t>Research contribution in machine learning models</a:t>
            </a:r>
          </a:p>
        </p:txBody>
      </p:sp>
      <p:sp>
        <p:nvSpPr>
          <p:cNvPr id="28" name="TextBox 28"/>
          <p:cNvSpPr txBox="1"/>
          <p:nvPr/>
        </p:nvSpPr>
        <p:spPr>
          <a:xfrm>
            <a:off x="4660087" y="4078381"/>
            <a:ext cx="3090156" cy="746760"/>
          </a:xfrm>
          <a:prstGeom prst="rect">
            <a:avLst/>
          </a:prstGeom>
        </p:spPr>
        <p:txBody>
          <a:bodyPr lIns="0" tIns="0" rIns="0" bIns="0" rtlCol="0" anchor="t">
            <a:spAutoFit/>
          </a:bodyPr>
          <a:lstStyle/>
          <a:p>
            <a:pPr>
              <a:lnSpc>
                <a:spcPts val="2940"/>
              </a:lnSpc>
            </a:pPr>
            <a:r>
              <a:rPr lang="en-US" sz="2100" dirty="0">
                <a:solidFill>
                  <a:srgbClr val="004369"/>
                </a:solidFill>
                <a:latin typeface="Poppins"/>
              </a:rPr>
              <a:t>Predicted accuracy of algorithms </a:t>
            </a:r>
          </a:p>
        </p:txBody>
      </p:sp>
      <p:sp>
        <p:nvSpPr>
          <p:cNvPr id="29" name="TextBox 29"/>
          <p:cNvSpPr txBox="1"/>
          <p:nvPr/>
        </p:nvSpPr>
        <p:spPr>
          <a:xfrm>
            <a:off x="9204518" y="6568012"/>
            <a:ext cx="3090156" cy="746760"/>
          </a:xfrm>
          <a:prstGeom prst="rect">
            <a:avLst/>
          </a:prstGeom>
        </p:spPr>
        <p:txBody>
          <a:bodyPr lIns="0" tIns="0" rIns="0" bIns="0" rtlCol="0" anchor="t">
            <a:spAutoFit/>
          </a:bodyPr>
          <a:lstStyle/>
          <a:p>
            <a:pPr>
              <a:lnSpc>
                <a:spcPts val="2940"/>
              </a:lnSpc>
            </a:pPr>
            <a:r>
              <a:rPr lang="en-US" sz="2100">
                <a:solidFill>
                  <a:srgbClr val="004369"/>
                </a:solidFill>
                <a:latin typeface="Poppins"/>
              </a:rPr>
              <a:t>Need for a variety of detection methods.</a:t>
            </a:r>
          </a:p>
        </p:txBody>
      </p:sp>
      <p:sp>
        <p:nvSpPr>
          <p:cNvPr id="30" name="TextBox 30"/>
          <p:cNvSpPr txBox="1"/>
          <p:nvPr/>
        </p:nvSpPr>
        <p:spPr>
          <a:xfrm>
            <a:off x="4658119" y="6537737"/>
            <a:ext cx="3090156" cy="746760"/>
          </a:xfrm>
          <a:prstGeom prst="rect">
            <a:avLst/>
          </a:prstGeom>
        </p:spPr>
        <p:txBody>
          <a:bodyPr lIns="0" tIns="0" rIns="0" bIns="0" rtlCol="0" anchor="t">
            <a:spAutoFit/>
          </a:bodyPr>
          <a:lstStyle/>
          <a:p>
            <a:pPr>
              <a:lnSpc>
                <a:spcPts val="2940"/>
              </a:lnSpc>
            </a:pPr>
            <a:r>
              <a:rPr lang="en-US" sz="2100" dirty="0">
                <a:solidFill>
                  <a:srgbClr val="004369"/>
                </a:solidFill>
                <a:latin typeface="Poppins"/>
              </a:rPr>
              <a:t>Statistics on volume of ransomware attacks </a:t>
            </a:r>
          </a:p>
        </p:txBody>
      </p:sp>
      <p:sp>
        <p:nvSpPr>
          <p:cNvPr id="31" name="TextBox 31"/>
          <p:cNvSpPr txBox="1"/>
          <p:nvPr/>
        </p:nvSpPr>
        <p:spPr>
          <a:xfrm>
            <a:off x="8927935" y="7803042"/>
            <a:ext cx="4298282" cy="1118235"/>
          </a:xfrm>
          <a:prstGeom prst="rect">
            <a:avLst/>
          </a:prstGeom>
        </p:spPr>
        <p:txBody>
          <a:bodyPr lIns="0" tIns="0" rIns="0" bIns="0" rtlCol="0" anchor="t">
            <a:spAutoFit/>
          </a:bodyPr>
          <a:lstStyle/>
          <a:p>
            <a:pPr>
              <a:lnSpc>
                <a:spcPts val="2940"/>
              </a:lnSpc>
            </a:pPr>
            <a:r>
              <a:rPr lang="en-US" sz="2100" dirty="0">
                <a:solidFill>
                  <a:srgbClr val="004369"/>
                </a:solidFill>
                <a:latin typeface="Poppins"/>
              </a:rPr>
              <a:t>Challenge in distinguishing if a malware compromises a system.</a:t>
            </a:r>
          </a:p>
        </p:txBody>
      </p:sp>
      <p:sp>
        <p:nvSpPr>
          <p:cNvPr id="32" name="TextBox 32"/>
          <p:cNvSpPr txBox="1"/>
          <p:nvPr/>
        </p:nvSpPr>
        <p:spPr>
          <a:xfrm>
            <a:off x="4664685" y="7944493"/>
            <a:ext cx="3090156" cy="746760"/>
          </a:xfrm>
          <a:prstGeom prst="rect">
            <a:avLst/>
          </a:prstGeom>
        </p:spPr>
        <p:txBody>
          <a:bodyPr lIns="0" tIns="0" rIns="0" bIns="0" rtlCol="0" anchor="t">
            <a:spAutoFit/>
          </a:bodyPr>
          <a:lstStyle/>
          <a:p>
            <a:pPr>
              <a:lnSpc>
                <a:spcPts val="2940"/>
              </a:lnSpc>
            </a:pPr>
            <a:r>
              <a:rPr lang="en-US" sz="2100" dirty="0">
                <a:solidFill>
                  <a:srgbClr val="004369"/>
                </a:solidFill>
                <a:latin typeface="Poppins"/>
              </a:rPr>
              <a:t>Vulnerabilities within a system</a:t>
            </a:r>
          </a:p>
        </p:txBody>
      </p:sp>
      <p:sp>
        <p:nvSpPr>
          <p:cNvPr id="33" name="TextBox 33"/>
          <p:cNvSpPr txBox="1"/>
          <p:nvPr/>
        </p:nvSpPr>
        <p:spPr>
          <a:xfrm>
            <a:off x="1068201" y="2040306"/>
            <a:ext cx="2341448" cy="375285"/>
          </a:xfrm>
          <a:prstGeom prst="rect">
            <a:avLst/>
          </a:prstGeom>
        </p:spPr>
        <p:txBody>
          <a:bodyPr lIns="0" tIns="0" rIns="0" bIns="0" rtlCol="0" anchor="t">
            <a:spAutoFit/>
          </a:bodyPr>
          <a:lstStyle/>
          <a:p>
            <a:pPr algn="ctr">
              <a:lnSpc>
                <a:spcPts val="2940"/>
              </a:lnSpc>
            </a:pPr>
            <a:r>
              <a:rPr lang="en-US" sz="2100">
                <a:solidFill>
                  <a:srgbClr val="004369"/>
                </a:solidFill>
                <a:latin typeface="Poppins Bold"/>
              </a:rPr>
              <a:t>Problem</a:t>
            </a:r>
          </a:p>
        </p:txBody>
      </p:sp>
      <p:sp>
        <p:nvSpPr>
          <p:cNvPr id="34" name="TextBox 34"/>
          <p:cNvSpPr txBox="1"/>
          <p:nvPr/>
        </p:nvSpPr>
        <p:spPr>
          <a:xfrm>
            <a:off x="16407842" y="8882268"/>
            <a:ext cx="1593009" cy="1108837"/>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33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4000"/>
            </a:blip>
            <a:stretch>
              <a:fillRect l="-20312" r="-20312"/>
            </a:stretch>
          </a:blipFill>
        </p:spPr>
        <p:txBody>
          <a:bodyPr/>
          <a:lstStyle/>
          <a:p>
            <a:endParaRPr lang="en-US"/>
          </a:p>
        </p:txBody>
      </p:sp>
      <p:grpSp>
        <p:nvGrpSpPr>
          <p:cNvPr id="3" name="Group 3"/>
          <p:cNvGrpSpPr/>
          <p:nvPr/>
        </p:nvGrpSpPr>
        <p:grpSpPr>
          <a:xfrm>
            <a:off x="-1288339" y="289756"/>
            <a:ext cx="20403568" cy="9972810"/>
            <a:chOff x="0" y="322371"/>
            <a:chExt cx="27204758" cy="13297079"/>
          </a:xfrm>
        </p:grpSpPr>
        <p:sp>
          <p:nvSpPr>
            <p:cNvPr id="4" name="AutoShape 4"/>
            <p:cNvSpPr/>
            <p:nvPr/>
          </p:nvSpPr>
          <p:spPr>
            <a:xfrm>
              <a:off x="1798165" y="10100704"/>
              <a:ext cx="25406593" cy="3315761"/>
            </a:xfrm>
            <a:prstGeom prst="rect">
              <a:avLst/>
            </a:prstGeom>
            <a:solidFill>
              <a:srgbClr val="F8F8F8"/>
            </a:solidFill>
          </p:spPr>
          <p:txBody>
            <a:bodyPr/>
            <a:lstStyle/>
            <a:p>
              <a:endParaRPr lang="en-US"/>
            </a:p>
          </p:txBody>
        </p:sp>
        <p:sp>
          <p:nvSpPr>
            <p:cNvPr id="5" name="AutoShape 5"/>
            <p:cNvSpPr/>
            <p:nvPr/>
          </p:nvSpPr>
          <p:spPr>
            <a:xfrm>
              <a:off x="1629488" y="3306854"/>
              <a:ext cx="25406593" cy="3318284"/>
            </a:xfrm>
            <a:prstGeom prst="rect">
              <a:avLst/>
            </a:prstGeom>
            <a:solidFill>
              <a:srgbClr val="F8F8F8"/>
            </a:solidFill>
          </p:spPr>
          <p:txBody>
            <a:bodyPr/>
            <a:lstStyle/>
            <a:p>
              <a:endParaRPr lang="en-US"/>
            </a:p>
          </p:txBody>
        </p:sp>
        <p:sp>
          <p:nvSpPr>
            <p:cNvPr id="6" name="AutoShape 6"/>
            <p:cNvSpPr/>
            <p:nvPr/>
          </p:nvSpPr>
          <p:spPr>
            <a:xfrm>
              <a:off x="0" y="3319554"/>
              <a:ext cx="25401574" cy="0"/>
            </a:xfrm>
            <a:prstGeom prst="line">
              <a:avLst/>
            </a:prstGeom>
            <a:ln w="25400" cap="rnd">
              <a:solidFill>
                <a:srgbClr val="427898"/>
              </a:solidFill>
              <a:prstDash val="solid"/>
              <a:headEnd type="none" w="sm" len="sm"/>
              <a:tailEnd type="none" w="sm" len="sm"/>
            </a:ln>
          </p:spPr>
          <p:txBody>
            <a:bodyPr/>
            <a:lstStyle/>
            <a:p>
              <a:endParaRPr lang="en-US"/>
            </a:p>
          </p:txBody>
        </p:sp>
        <p:sp>
          <p:nvSpPr>
            <p:cNvPr id="7" name="TextBox 7"/>
            <p:cNvSpPr txBox="1"/>
            <p:nvPr/>
          </p:nvSpPr>
          <p:spPr>
            <a:xfrm>
              <a:off x="5459517" y="10251691"/>
              <a:ext cx="4891512" cy="2455885"/>
            </a:xfrm>
            <a:prstGeom prst="rect">
              <a:avLst/>
            </a:prstGeom>
          </p:spPr>
          <p:txBody>
            <a:bodyPr lIns="0" tIns="0" rIns="0" bIns="0" rtlCol="0" anchor="t">
              <a:spAutoFit/>
            </a:bodyPr>
            <a:lstStyle/>
            <a:p>
              <a:pPr>
                <a:lnSpc>
                  <a:spcPts val="2940"/>
                </a:lnSpc>
                <a:spcBef>
                  <a:spcPct val="0"/>
                </a:spcBef>
              </a:pPr>
              <a:r>
                <a:rPr lang="en-US" sz="2100" dirty="0">
                  <a:solidFill>
                    <a:srgbClr val="004369"/>
                  </a:solidFill>
                  <a:latin typeface="Poppins"/>
                </a:rPr>
                <a:t>With a practical score close to 1.0 implies that model is efficiently minimizing the error rate false positives.</a:t>
              </a:r>
            </a:p>
          </p:txBody>
        </p:sp>
        <p:sp>
          <p:nvSpPr>
            <p:cNvPr id="8" name="TextBox 8"/>
            <p:cNvSpPr txBox="1"/>
            <p:nvPr/>
          </p:nvSpPr>
          <p:spPr>
            <a:xfrm>
              <a:off x="5459517" y="3645823"/>
              <a:ext cx="4891512" cy="3447611"/>
            </a:xfrm>
            <a:prstGeom prst="rect">
              <a:avLst/>
            </a:prstGeom>
          </p:spPr>
          <p:txBody>
            <a:bodyPr lIns="0" tIns="0" rIns="0" bIns="0" rtlCol="0" anchor="t">
              <a:spAutoFit/>
            </a:bodyPr>
            <a:lstStyle/>
            <a:p>
              <a:pPr>
                <a:lnSpc>
                  <a:spcPts val="2940"/>
                </a:lnSpc>
              </a:pPr>
              <a:r>
                <a:rPr lang="en-US" sz="2100" dirty="0">
                  <a:solidFill>
                    <a:srgbClr val="004369"/>
                  </a:solidFill>
                  <a:latin typeface="Poppins"/>
                </a:rPr>
                <a:t>Good for classification roles due to its less complexity and interpretability. Estimates of the probability of class relationship.</a:t>
              </a:r>
            </a:p>
            <a:p>
              <a:pPr>
                <a:lnSpc>
                  <a:spcPts val="2940"/>
                </a:lnSpc>
                <a:spcBef>
                  <a:spcPct val="0"/>
                </a:spcBef>
              </a:pPr>
              <a:endParaRPr lang="en-US" sz="2100" dirty="0">
                <a:solidFill>
                  <a:srgbClr val="004369"/>
                </a:solidFill>
                <a:latin typeface="Poppins"/>
              </a:endParaRPr>
            </a:p>
          </p:txBody>
        </p:sp>
        <p:sp>
          <p:nvSpPr>
            <p:cNvPr id="9" name="TextBox 9"/>
            <p:cNvSpPr txBox="1"/>
            <p:nvPr/>
          </p:nvSpPr>
          <p:spPr>
            <a:xfrm>
              <a:off x="5459517" y="6917219"/>
              <a:ext cx="3651061" cy="2455885"/>
            </a:xfrm>
            <a:prstGeom prst="rect">
              <a:avLst/>
            </a:prstGeom>
          </p:spPr>
          <p:txBody>
            <a:bodyPr lIns="0" tIns="0" rIns="0" bIns="0" rtlCol="0" anchor="t">
              <a:spAutoFit/>
            </a:bodyPr>
            <a:lstStyle/>
            <a:p>
              <a:pPr>
                <a:lnSpc>
                  <a:spcPts val="2940"/>
                </a:lnSpc>
                <a:spcBef>
                  <a:spcPct val="0"/>
                </a:spcBef>
              </a:pPr>
              <a:r>
                <a:rPr lang="en-US" sz="2100" dirty="0">
                  <a:solidFill>
                    <a:srgbClr val="004369"/>
                  </a:solidFill>
                  <a:latin typeface="Poppins"/>
                </a:rPr>
                <a:t>Performs detection in continuous outcome. Needs high amounts of sufficient data.</a:t>
              </a:r>
            </a:p>
          </p:txBody>
        </p:sp>
        <p:sp>
          <p:nvSpPr>
            <p:cNvPr id="10" name="TextBox 10"/>
            <p:cNvSpPr txBox="1"/>
            <p:nvPr/>
          </p:nvSpPr>
          <p:spPr>
            <a:xfrm>
              <a:off x="10776926" y="3706156"/>
              <a:ext cx="3638182" cy="1471930"/>
            </a:xfrm>
            <a:prstGeom prst="rect">
              <a:avLst/>
            </a:prstGeom>
          </p:spPr>
          <p:txBody>
            <a:bodyPr lIns="0" tIns="0" rIns="0" bIns="0" rtlCol="0" anchor="t">
              <a:spAutoFit/>
            </a:bodyPr>
            <a:lstStyle/>
            <a:p>
              <a:pPr>
                <a:lnSpc>
                  <a:spcPts val="2940"/>
                </a:lnSpc>
                <a:spcBef>
                  <a:spcPct val="0"/>
                </a:spcBef>
              </a:pPr>
              <a:r>
                <a:rPr lang="en-US" sz="2100">
                  <a:solidFill>
                    <a:srgbClr val="004369"/>
                  </a:solidFill>
                  <a:latin typeface="Poppins"/>
                </a:rPr>
                <a:t>Robust to overfitting due to ensemble averaging.</a:t>
              </a:r>
            </a:p>
          </p:txBody>
        </p:sp>
        <p:sp>
          <p:nvSpPr>
            <p:cNvPr id="11" name="TextBox 11"/>
            <p:cNvSpPr txBox="1"/>
            <p:nvPr/>
          </p:nvSpPr>
          <p:spPr>
            <a:xfrm>
              <a:off x="10795530" y="10198899"/>
              <a:ext cx="4133472" cy="2462530"/>
            </a:xfrm>
            <a:prstGeom prst="rect">
              <a:avLst/>
            </a:prstGeom>
          </p:spPr>
          <p:txBody>
            <a:bodyPr lIns="0" tIns="0" rIns="0" bIns="0" rtlCol="0" anchor="t">
              <a:spAutoFit/>
            </a:bodyPr>
            <a:lstStyle/>
            <a:p>
              <a:pPr>
                <a:lnSpc>
                  <a:spcPts val="2940"/>
                </a:lnSpc>
                <a:spcBef>
                  <a:spcPct val="0"/>
                </a:spcBef>
              </a:pPr>
              <a:r>
                <a:rPr lang="en-US" sz="2100">
                  <a:solidFill>
                    <a:srgbClr val="004369"/>
                  </a:solidFill>
                  <a:latin typeface="Poppins"/>
                </a:rPr>
                <a:t>Careful tuning of hyperparameters, is essential to balance precision and generalization.</a:t>
              </a:r>
            </a:p>
          </p:txBody>
        </p:sp>
        <p:sp>
          <p:nvSpPr>
            <p:cNvPr id="12" name="TextBox 12"/>
            <p:cNvSpPr txBox="1"/>
            <p:nvPr/>
          </p:nvSpPr>
          <p:spPr>
            <a:xfrm>
              <a:off x="10795530" y="6917219"/>
              <a:ext cx="3784068" cy="2951748"/>
            </a:xfrm>
            <a:prstGeom prst="rect">
              <a:avLst/>
            </a:prstGeom>
          </p:spPr>
          <p:txBody>
            <a:bodyPr wrap="square" lIns="0" tIns="0" rIns="0" bIns="0" rtlCol="0" anchor="t">
              <a:spAutoFit/>
            </a:bodyPr>
            <a:lstStyle/>
            <a:p>
              <a:pPr>
                <a:lnSpc>
                  <a:spcPts val="2940"/>
                </a:lnSpc>
                <a:spcBef>
                  <a:spcPct val="0"/>
                </a:spcBef>
              </a:pPr>
              <a:r>
                <a:rPr lang="en-US" sz="2100" dirty="0">
                  <a:solidFill>
                    <a:srgbClr val="004369"/>
                  </a:solidFill>
                  <a:latin typeface="Poppins"/>
                </a:rPr>
                <a:t>Can be more difficult to interpret than simpler models. Very common in execution and no rare factors.</a:t>
              </a:r>
            </a:p>
          </p:txBody>
        </p:sp>
        <p:sp>
          <p:nvSpPr>
            <p:cNvPr id="13" name="TextBox 13"/>
            <p:cNvSpPr txBox="1"/>
            <p:nvPr/>
          </p:nvSpPr>
          <p:spPr>
            <a:xfrm>
              <a:off x="15297453" y="3706156"/>
              <a:ext cx="4644723" cy="2461538"/>
            </a:xfrm>
            <a:prstGeom prst="rect">
              <a:avLst/>
            </a:prstGeom>
          </p:spPr>
          <p:txBody>
            <a:bodyPr lIns="0" tIns="0" rIns="0" bIns="0" rtlCol="0" anchor="t">
              <a:spAutoFit/>
            </a:bodyPr>
            <a:lstStyle/>
            <a:p>
              <a:pPr>
                <a:lnSpc>
                  <a:spcPts val="2940"/>
                </a:lnSpc>
                <a:spcBef>
                  <a:spcPct val="0"/>
                </a:spcBef>
              </a:pPr>
              <a:r>
                <a:rPr lang="en-US" sz="2100">
                  <a:solidFill>
                    <a:srgbClr val="004369"/>
                  </a:solidFill>
                  <a:latin typeface="Poppins"/>
                </a:rPr>
                <a:t>Simple and quick algorithm. Quite effective a lot of the time, especially for text classification tasks.</a:t>
              </a:r>
            </a:p>
          </p:txBody>
        </p:sp>
        <p:sp>
          <p:nvSpPr>
            <p:cNvPr id="14" name="TextBox 14"/>
            <p:cNvSpPr txBox="1"/>
            <p:nvPr/>
          </p:nvSpPr>
          <p:spPr>
            <a:xfrm>
              <a:off x="15379698" y="10198899"/>
              <a:ext cx="4644723" cy="2462530"/>
            </a:xfrm>
            <a:prstGeom prst="rect">
              <a:avLst/>
            </a:prstGeom>
          </p:spPr>
          <p:txBody>
            <a:bodyPr lIns="0" tIns="0" rIns="0" bIns="0" rtlCol="0" anchor="t">
              <a:spAutoFit/>
            </a:bodyPr>
            <a:lstStyle/>
            <a:p>
              <a:pPr>
                <a:lnSpc>
                  <a:spcPts val="2940"/>
                </a:lnSpc>
              </a:pPr>
              <a:r>
                <a:rPr lang="en-US" sz="2100">
                  <a:solidFill>
                    <a:srgbClr val="004369"/>
                  </a:solidFill>
                  <a:latin typeface="Poppins"/>
                </a:rPr>
                <a:t>In high-dimensional spaces, effective. Good at establishing a distinct line between classes.</a:t>
              </a:r>
            </a:p>
            <a:p>
              <a:pPr>
                <a:lnSpc>
                  <a:spcPts val="2940"/>
                </a:lnSpc>
                <a:spcBef>
                  <a:spcPct val="0"/>
                </a:spcBef>
              </a:pPr>
              <a:endParaRPr lang="en-US" sz="2100">
                <a:solidFill>
                  <a:srgbClr val="004369"/>
                </a:solidFill>
                <a:latin typeface="Poppins"/>
              </a:endParaRPr>
            </a:p>
          </p:txBody>
        </p:sp>
        <p:sp>
          <p:nvSpPr>
            <p:cNvPr id="15" name="TextBox 15"/>
            <p:cNvSpPr txBox="1"/>
            <p:nvPr/>
          </p:nvSpPr>
          <p:spPr>
            <a:xfrm>
              <a:off x="15379698" y="6834090"/>
              <a:ext cx="4644723" cy="1967230"/>
            </a:xfrm>
            <a:prstGeom prst="rect">
              <a:avLst/>
            </a:prstGeom>
          </p:spPr>
          <p:txBody>
            <a:bodyPr lIns="0" tIns="0" rIns="0" bIns="0" rtlCol="0" anchor="t">
              <a:spAutoFit/>
            </a:bodyPr>
            <a:lstStyle/>
            <a:p>
              <a:pPr>
                <a:lnSpc>
                  <a:spcPts val="2940"/>
                </a:lnSpc>
                <a:spcBef>
                  <a:spcPct val="0"/>
                </a:spcBef>
              </a:pPr>
              <a:r>
                <a:rPr lang="en-US" sz="2100">
                  <a:solidFill>
                    <a:srgbClr val="004369"/>
                  </a:solidFill>
                  <a:latin typeface="Poppins"/>
                </a:rPr>
                <a:t>Relies on feature independence, which may not be true for data from the real world.</a:t>
              </a:r>
            </a:p>
          </p:txBody>
        </p:sp>
        <p:sp>
          <p:nvSpPr>
            <p:cNvPr id="16" name="TextBox 16"/>
            <p:cNvSpPr txBox="1"/>
            <p:nvPr/>
          </p:nvSpPr>
          <p:spPr>
            <a:xfrm>
              <a:off x="20824521" y="10198899"/>
              <a:ext cx="5316377" cy="1960024"/>
            </a:xfrm>
            <a:prstGeom prst="rect">
              <a:avLst/>
            </a:prstGeom>
          </p:spPr>
          <p:txBody>
            <a:bodyPr lIns="0" tIns="0" rIns="0" bIns="0" rtlCol="0" anchor="t">
              <a:spAutoFit/>
            </a:bodyPr>
            <a:lstStyle/>
            <a:p>
              <a:pPr>
                <a:lnSpc>
                  <a:spcPts val="2940"/>
                </a:lnSpc>
              </a:pPr>
              <a:r>
                <a:rPr lang="en-US" sz="2100" dirty="0">
                  <a:solidFill>
                    <a:srgbClr val="004369"/>
                  </a:solidFill>
                  <a:latin typeface="Poppins"/>
                </a:rPr>
                <a:t>To achieve good precision, the kernel function must be chosen properly.</a:t>
              </a:r>
            </a:p>
            <a:p>
              <a:pPr>
                <a:lnSpc>
                  <a:spcPts val="2940"/>
                </a:lnSpc>
                <a:spcBef>
                  <a:spcPct val="0"/>
                </a:spcBef>
              </a:pPr>
              <a:endParaRPr lang="en-US" sz="2100" dirty="0">
                <a:solidFill>
                  <a:srgbClr val="004369"/>
                </a:solidFill>
                <a:latin typeface="Poppins"/>
              </a:endParaRPr>
            </a:p>
          </p:txBody>
        </p:sp>
        <p:sp>
          <p:nvSpPr>
            <p:cNvPr id="17" name="TextBox 17"/>
            <p:cNvSpPr txBox="1"/>
            <p:nvPr/>
          </p:nvSpPr>
          <p:spPr>
            <a:xfrm>
              <a:off x="20824520" y="3852645"/>
              <a:ext cx="5365720" cy="1966436"/>
            </a:xfrm>
            <a:prstGeom prst="rect">
              <a:avLst/>
            </a:prstGeom>
          </p:spPr>
          <p:txBody>
            <a:bodyPr lIns="0" tIns="0" rIns="0" bIns="0" rtlCol="0" anchor="t">
              <a:spAutoFit/>
            </a:bodyPr>
            <a:lstStyle/>
            <a:p>
              <a:pPr>
                <a:lnSpc>
                  <a:spcPts val="2940"/>
                </a:lnSpc>
                <a:spcBef>
                  <a:spcPct val="0"/>
                </a:spcBef>
              </a:pPr>
              <a:r>
                <a:rPr lang="en-US" sz="2100">
                  <a:solidFill>
                    <a:srgbClr val="004369"/>
                  </a:solidFill>
                  <a:latin typeface="Poppins"/>
                </a:rPr>
                <a:t>In high-dimensional spaces, effective. Good at establishing a distinct line between classes.</a:t>
              </a:r>
            </a:p>
          </p:txBody>
        </p:sp>
        <p:sp>
          <p:nvSpPr>
            <p:cNvPr id="18" name="TextBox 18"/>
            <p:cNvSpPr txBox="1"/>
            <p:nvPr/>
          </p:nvSpPr>
          <p:spPr>
            <a:xfrm>
              <a:off x="20824521" y="6834091"/>
              <a:ext cx="3603457" cy="1464161"/>
            </a:xfrm>
            <a:prstGeom prst="rect">
              <a:avLst/>
            </a:prstGeom>
          </p:spPr>
          <p:txBody>
            <a:bodyPr lIns="0" tIns="0" rIns="0" bIns="0" rtlCol="0" anchor="t">
              <a:spAutoFit/>
            </a:bodyPr>
            <a:lstStyle/>
            <a:p>
              <a:pPr>
                <a:lnSpc>
                  <a:spcPts val="2940"/>
                </a:lnSpc>
                <a:spcBef>
                  <a:spcPct val="0"/>
                </a:spcBef>
              </a:pPr>
              <a:r>
                <a:rPr lang="en-US" sz="2100" dirty="0">
                  <a:solidFill>
                    <a:srgbClr val="004369"/>
                  </a:solidFill>
                  <a:latin typeface="Poppins"/>
                </a:rPr>
                <a:t>Does not perform well when data has more noise.</a:t>
              </a:r>
            </a:p>
          </p:txBody>
        </p:sp>
        <p:sp>
          <p:nvSpPr>
            <p:cNvPr id="19" name="TextBox 19"/>
            <p:cNvSpPr txBox="1"/>
            <p:nvPr/>
          </p:nvSpPr>
          <p:spPr>
            <a:xfrm>
              <a:off x="2291393" y="3843120"/>
              <a:ext cx="3008093" cy="468841"/>
            </a:xfrm>
            <a:prstGeom prst="rect">
              <a:avLst/>
            </a:prstGeom>
          </p:spPr>
          <p:txBody>
            <a:bodyPr lIns="0" tIns="0" rIns="0" bIns="0" rtlCol="0" anchor="t">
              <a:spAutoFit/>
            </a:bodyPr>
            <a:lstStyle/>
            <a:p>
              <a:pPr>
                <a:lnSpc>
                  <a:spcPts val="2800"/>
                </a:lnSpc>
                <a:spcBef>
                  <a:spcPct val="0"/>
                </a:spcBef>
              </a:pPr>
              <a:r>
                <a:rPr lang="en-US" sz="2000">
                  <a:solidFill>
                    <a:srgbClr val="004369"/>
                  </a:solidFill>
                  <a:latin typeface="Poppins Bold"/>
                </a:rPr>
                <a:t>CONTRIBUTIONS</a:t>
              </a:r>
            </a:p>
          </p:txBody>
        </p:sp>
        <p:sp>
          <p:nvSpPr>
            <p:cNvPr id="20" name="TextBox 20"/>
            <p:cNvSpPr txBox="1"/>
            <p:nvPr/>
          </p:nvSpPr>
          <p:spPr>
            <a:xfrm>
              <a:off x="2459271" y="8089228"/>
              <a:ext cx="2723136" cy="468841"/>
            </a:xfrm>
            <a:prstGeom prst="rect">
              <a:avLst/>
            </a:prstGeom>
          </p:spPr>
          <p:txBody>
            <a:bodyPr lIns="0" tIns="0" rIns="0" bIns="0" rtlCol="0" anchor="t">
              <a:spAutoFit/>
            </a:bodyPr>
            <a:lstStyle/>
            <a:p>
              <a:pPr>
                <a:lnSpc>
                  <a:spcPts val="2800"/>
                </a:lnSpc>
                <a:spcBef>
                  <a:spcPct val="0"/>
                </a:spcBef>
              </a:pPr>
              <a:r>
                <a:rPr lang="en-US" sz="2000">
                  <a:solidFill>
                    <a:srgbClr val="004369"/>
                  </a:solidFill>
                  <a:latin typeface="Poppins Bold"/>
                </a:rPr>
                <a:t>LIMITATIONS</a:t>
              </a:r>
            </a:p>
          </p:txBody>
        </p:sp>
        <p:sp>
          <p:nvSpPr>
            <p:cNvPr id="21" name="TextBox 21"/>
            <p:cNvSpPr txBox="1"/>
            <p:nvPr/>
          </p:nvSpPr>
          <p:spPr>
            <a:xfrm>
              <a:off x="2459271" y="11226606"/>
              <a:ext cx="2198869" cy="468841"/>
            </a:xfrm>
            <a:prstGeom prst="rect">
              <a:avLst/>
            </a:prstGeom>
          </p:spPr>
          <p:txBody>
            <a:bodyPr lIns="0" tIns="0" rIns="0" bIns="0" rtlCol="0" anchor="t">
              <a:spAutoFit/>
            </a:bodyPr>
            <a:lstStyle/>
            <a:p>
              <a:pPr>
                <a:lnSpc>
                  <a:spcPts val="2800"/>
                </a:lnSpc>
                <a:spcBef>
                  <a:spcPct val="0"/>
                </a:spcBef>
              </a:pPr>
              <a:r>
                <a:rPr lang="en-US" sz="2000">
                  <a:solidFill>
                    <a:srgbClr val="004369"/>
                  </a:solidFill>
                  <a:latin typeface="Poppins Bold"/>
                </a:rPr>
                <a:t>PRECISIONS</a:t>
              </a:r>
            </a:p>
          </p:txBody>
        </p:sp>
        <p:sp>
          <p:nvSpPr>
            <p:cNvPr id="22" name="TextBox 22"/>
            <p:cNvSpPr txBox="1"/>
            <p:nvPr/>
          </p:nvSpPr>
          <p:spPr>
            <a:xfrm>
              <a:off x="6142378" y="2190313"/>
              <a:ext cx="3513400" cy="938741"/>
            </a:xfrm>
            <a:prstGeom prst="rect">
              <a:avLst/>
            </a:prstGeom>
          </p:spPr>
          <p:txBody>
            <a:bodyPr lIns="0" tIns="0" rIns="0" bIns="0" rtlCol="0" anchor="t">
              <a:spAutoFit/>
            </a:bodyPr>
            <a:lstStyle/>
            <a:p>
              <a:pPr algn="ctr">
                <a:lnSpc>
                  <a:spcPts val="2800"/>
                </a:lnSpc>
                <a:spcBef>
                  <a:spcPct val="0"/>
                </a:spcBef>
              </a:pPr>
              <a:r>
                <a:rPr lang="en-US" sz="2000">
                  <a:solidFill>
                    <a:srgbClr val="004369"/>
                  </a:solidFill>
                  <a:latin typeface="Poppins Bold"/>
                </a:rPr>
                <a:t>LOGISTIC REGRESSTION</a:t>
              </a:r>
            </a:p>
          </p:txBody>
        </p:sp>
        <p:sp>
          <p:nvSpPr>
            <p:cNvPr id="23" name="TextBox 23"/>
            <p:cNvSpPr txBox="1"/>
            <p:nvPr/>
          </p:nvSpPr>
          <p:spPr>
            <a:xfrm>
              <a:off x="11540291" y="2190313"/>
              <a:ext cx="2792494" cy="938741"/>
            </a:xfrm>
            <a:prstGeom prst="rect">
              <a:avLst/>
            </a:prstGeom>
          </p:spPr>
          <p:txBody>
            <a:bodyPr lIns="0" tIns="0" rIns="0" bIns="0" rtlCol="0" anchor="t">
              <a:spAutoFit/>
            </a:bodyPr>
            <a:lstStyle/>
            <a:p>
              <a:pPr algn="ctr">
                <a:lnSpc>
                  <a:spcPts val="2800"/>
                </a:lnSpc>
                <a:spcBef>
                  <a:spcPct val="0"/>
                </a:spcBef>
              </a:pPr>
              <a:r>
                <a:rPr lang="en-US" sz="2000">
                  <a:solidFill>
                    <a:srgbClr val="004369"/>
                  </a:solidFill>
                  <a:latin typeface="Poppins Bold"/>
                </a:rPr>
                <a:t>RANDOM FOREST</a:t>
              </a:r>
            </a:p>
          </p:txBody>
        </p:sp>
        <p:sp>
          <p:nvSpPr>
            <p:cNvPr id="24" name="TextBox 24"/>
            <p:cNvSpPr txBox="1"/>
            <p:nvPr/>
          </p:nvSpPr>
          <p:spPr>
            <a:xfrm>
              <a:off x="15756385" y="2281724"/>
              <a:ext cx="2792494" cy="468841"/>
            </a:xfrm>
            <a:prstGeom prst="rect">
              <a:avLst/>
            </a:prstGeom>
          </p:spPr>
          <p:txBody>
            <a:bodyPr lIns="0" tIns="0" rIns="0" bIns="0" rtlCol="0" anchor="t">
              <a:spAutoFit/>
            </a:bodyPr>
            <a:lstStyle/>
            <a:p>
              <a:pPr algn="ctr">
                <a:lnSpc>
                  <a:spcPts val="2800"/>
                </a:lnSpc>
                <a:spcBef>
                  <a:spcPct val="0"/>
                </a:spcBef>
              </a:pPr>
              <a:r>
                <a:rPr lang="en-US" sz="2000">
                  <a:solidFill>
                    <a:srgbClr val="004369"/>
                  </a:solidFill>
                  <a:latin typeface="Poppins Bold"/>
                </a:rPr>
                <a:t>NAÏVE BAYES</a:t>
              </a:r>
            </a:p>
          </p:txBody>
        </p:sp>
        <p:sp>
          <p:nvSpPr>
            <p:cNvPr id="25" name="TextBox 25"/>
            <p:cNvSpPr txBox="1"/>
            <p:nvPr/>
          </p:nvSpPr>
          <p:spPr>
            <a:xfrm>
              <a:off x="20986141" y="2046775"/>
              <a:ext cx="3794845" cy="938741"/>
            </a:xfrm>
            <a:prstGeom prst="rect">
              <a:avLst/>
            </a:prstGeom>
          </p:spPr>
          <p:txBody>
            <a:bodyPr wrap="square" lIns="0" tIns="0" rIns="0" bIns="0" rtlCol="0" anchor="t">
              <a:spAutoFit/>
            </a:bodyPr>
            <a:lstStyle/>
            <a:p>
              <a:pPr algn="ctr">
                <a:lnSpc>
                  <a:spcPts val="2800"/>
                </a:lnSpc>
              </a:pPr>
              <a:r>
                <a:rPr lang="en-US" sz="2000" dirty="0">
                  <a:solidFill>
                    <a:srgbClr val="004369"/>
                  </a:solidFill>
                  <a:latin typeface="Poppins Bold"/>
                </a:rPr>
                <a:t>SUPPORTED VECTOR</a:t>
              </a:r>
            </a:p>
            <a:p>
              <a:pPr algn="ctr">
                <a:lnSpc>
                  <a:spcPts val="2800"/>
                </a:lnSpc>
                <a:spcBef>
                  <a:spcPct val="0"/>
                </a:spcBef>
              </a:pPr>
              <a:r>
                <a:rPr lang="en-US" sz="2000" dirty="0">
                  <a:solidFill>
                    <a:srgbClr val="004369"/>
                  </a:solidFill>
                  <a:latin typeface="Poppins Bold"/>
                </a:rPr>
                <a:t> MACHINES</a:t>
              </a:r>
            </a:p>
          </p:txBody>
        </p:sp>
        <p:sp>
          <p:nvSpPr>
            <p:cNvPr id="26" name="TextBox 26"/>
            <p:cNvSpPr txBox="1"/>
            <p:nvPr/>
          </p:nvSpPr>
          <p:spPr>
            <a:xfrm>
              <a:off x="2291393" y="322371"/>
              <a:ext cx="9438380" cy="1058317"/>
            </a:xfrm>
            <a:prstGeom prst="rect">
              <a:avLst/>
            </a:prstGeom>
          </p:spPr>
          <p:txBody>
            <a:bodyPr lIns="0" tIns="0" rIns="0" bIns="0" rtlCol="0" anchor="t">
              <a:spAutoFit/>
            </a:bodyPr>
            <a:lstStyle/>
            <a:p>
              <a:pPr>
                <a:lnSpc>
                  <a:spcPts val="6388"/>
                </a:lnSpc>
                <a:spcBef>
                  <a:spcPct val="0"/>
                </a:spcBef>
              </a:pPr>
              <a:r>
                <a:rPr lang="en-US" sz="4562">
                  <a:solidFill>
                    <a:srgbClr val="004369"/>
                  </a:solidFill>
                  <a:latin typeface="Poppins Bold"/>
                </a:rPr>
                <a:t>MODEL SELECTION</a:t>
              </a:r>
            </a:p>
          </p:txBody>
        </p:sp>
        <p:sp>
          <p:nvSpPr>
            <p:cNvPr id="27" name="TextBox 27"/>
            <p:cNvSpPr txBox="1"/>
            <p:nvPr/>
          </p:nvSpPr>
          <p:spPr>
            <a:xfrm>
              <a:off x="23718979" y="12090201"/>
              <a:ext cx="2124012" cy="1529249"/>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06</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AFAFA">
                <a:alpha val="100000"/>
              </a:srgbClr>
            </a:gs>
            <a:gs pos="25000">
              <a:srgbClr val="FFFFFF">
                <a:alpha val="100000"/>
              </a:srgbClr>
            </a:gs>
            <a:gs pos="50000">
              <a:srgbClr val="E4F2FA">
                <a:alpha val="100000"/>
              </a:srgbClr>
            </a:gs>
            <a:gs pos="75000">
              <a:srgbClr val="B5D4E6">
                <a:alpha val="100000"/>
              </a:srgbClr>
            </a:gs>
            <a:gs pos="100000">
              <a:srgbClr val="EFF6F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245683" y="225520"/>
            <a:ext cx="32390351" cy="14335267"/>
            <a:chOff x="0" y="66675"/>
            <a:chExt cx="43187135" cy="19113689"/>
          </a:xfrm>
        </p:grpSpPr>
        <p:sp>
          <p:nvSpPr>
            <p:cNvPr id="3" name="TextBox 3"/>
            <p:cNvSpPr txBox="1"/>
            <p:nvPr/>
          </p:nvSpPr>
          <p:spPr>
            <a:xfrm>
              <a:off x="11346380" y="66675"/>
              <a:ext cx="15237743" cy="1457333"/>
            </a:xfrm>
            <a:prstGeom prst="rect">
              <a:avLst/>
            </a:prstGeom>
          </p:spPr>
          <p:txBody>
            <a:bodyPr lIns="0" tIns="0" rIns="0" bIns="0" rtlCol="0" anchor="t">
              <a:spAutoFit/>
            </a:bodyPr>
            <a:lstStyle/>
            <a:p>
              <a:pPr marL="0" lvl="0" indent="0" algn="just">
                <a:lnSpc>
                  <a:spcPts val="7500"/>
                </a:lnSpc>
                <a:spcBef>
                  <a:spcPct val="0"/>
                </a:spcBef>
              </a:pPr>
              <a:r>
                <a:rPr lang="en-US" sz="7500" u="none" strike="noStrike">
                  <a:solidFill>
                    <a:srgbClr val="004369"/>
                  </a:solidFill>
                  <a:latin typeface="Poppins Bold"/>
                </a:rPr>
                <a:t>SOLUTION</a:t>
              </a:r>
            </a:p>
          </p:txBody>
        </p:sp>
        <p:sp>
          <p:nvSpPr>
            <p:cNvPr id="4" name="Freeform 4"/>
            <p:cNvSpPr/>
            <p:nvPr/>
          </p:nvSpPr>
          <p:spPr>
            <a:xfrm flipH="1" flipV="1">
              <a:off x="0" y="10191910"/>
              <a:ext cx="18186328" cy="6580144"/>
            </a:xfrm>
            <a:custGeom>
              <a:avLst/>
              <a:gdLst/>
              <a:ahLst/>
              <a:cxnLst/>
              <a:rect l="l" t="t" r="r" b="b"/>
              <a:pathLst>
                <a:path w="18186328" h="6580144">
                  <a:moveTo>
                    <a:pt x="18186328" y="6580144"/>
                  </a:moveTo>
                  <a:lnTo>
                    <a:pt x="0" y="6580144"/>
                  </a:lnTo>
                  <a:lnTo>
                    <a:pt x="0" y="0"/>
                  </a:lnTo>
                  <a:lnTo>
                    <a:pt x="18186328" y="0"/>
                  </a:lnTo>
                  <a:lnTo>
                    <a:pt x="18186328" y="6580144"/>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1040190" y="2003333"/>
              <a:ext cx="2508721" cy="3066214"/>
            </a:xfrm>
            <a:custGeom>
              <a:avLst/>
              <a:gdLst/>
              <a:ahLst/>
              <a:cxnLst/>
              <a:rect l="l" t="t" r="r" b="b"/>
              <a:pathLst>
                <a:path w="2508721" h="3066214">
                  <a:moveTo>
                    <a:pt x="0" y="0"/>
                  </a:moveTo>
                  <a:lnTo>
                    <a:pt x="2508721" y="0"/>
                  </a:lnTo>
                  <a:lnTo>
                    <a:pt x="2508721" y="3066214"/>
                  </a:lnTo>
                  <a:lnTo>
                    <a:pt x="0" y="30662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2586599" y="1778008"/>
              <a:ext cx="3017420" cy="3017420"/>
            </a:xfrm>
            <a:custGeom>
              <a:avLst/>
              <a:gdLst/>
              <a:ahLst/>
              <a:cxnLst/>
              <a:rect l="l" t="t" r="r" b="b"/>
              <a:pathLst>
                <a:path w="3017420" h="3017420">
                  <a:moveTo>
                    <a:pt x="0" y="0"/>
                  </a:moveTo>
                  <a:lnTo>
                    <a:pt x="3017420" y="0"/>
                  </a:lnTo>
                  <a:lnTo>
                    <a:pt x="3017420" y="3017420"/>
                  </a:lnTo>
                  <a:lnTo>
                    <a:pt x="0" y="30174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3101952" y="8306551"/>
              <a:ext cx="2417708" cy="3017420"/>
            </a:xfrm>
            <a:custGeom>
              <a:avLst/>
              <a:gdLst/>
              <a:ahLst/>
              <a:cxnLst/>
              <a:rect l="l" t="t" r="r" b="b"/>
              <a:pathLst>
                <a:path w="2417708" h="3017420">
                  <a:moveTo>
                    <a:pt x="0" y="0"/>
                  </a:moveTo>
                  <a:lnTo>
                    <a:pt x="2417708" y="0"/>
                  </a:lnTo>
                  <a:lnTo>
                    <a:pt x="2417708" y="3017421"/>
                  </a:lnTo>
                  <a:lnTo>
                    <a:pt x="0" y="30174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rot="60000">
              <a:off x="16617616" y="2024876"/>
              <a:ext cx="2855709" cy="3085736"/>
            </a:xfrm>
            <a:custGeom>
              <a:avLst/>
              <a:gdLst/>
              <a:ahLst/>
              <a:cxnLst/>
              <a:rect l="l" t="t" r="r" b="b"/>
              <a:pathLst>
                <a:path w="2855709" h="3085736">
                  <a:moveTo>
                    <a:pt x="0" y="0"/>
                  </a:moveTo>
                  <a:lnTo>
                    <a:pt x="2855709" y="0"/>
                  </a:lnTo>
                  <a:lnTo>
                    <a:pt x="2855709" y="3085737"/>
                  </a:lnTo>
                  <a:lnTo>
                    <a:pt x="0" y="30857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28590461" y="2000192"/>
              <a:ext cx="3017420" cy="3017420"/>
            </a:xfrm>
            <a:custGeom>
              <a:avLst/>
              <a:gdLst/>
              <a:ahLst/>
              <a:cxnLst/>
              <a:rect l="l" t="t" r="r" b="b"/>
              <a:pathLst>
                <a:path w="3017420" h="3017420">
                  <a:moveTo>
                    <a:pt x="0" y="0"/>
                  </a:moveTo>
                  <a:lnTo>
                    <a:pt x="3017420" y="0"/>
                  </a:lnTo>
                  <a:lnTo>
                    <a:pt x="3017420" y="3017420"/>
                  </a:lnTo>
                  <a:lnTo>
                    <a:pt x="0" y="30174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23817731" y="8358439"/>
              <a:ext cx="3235051" cy="3017420"/>
            </a:xfrm>
            <a:custGeom>
              <a:avLst/>
              <a:gdLst/>
              <a:ahLst/>
              <a:cxnLst/>
              <a:rect l="l" t="t" r="r" b="b"/>
              <a:pathLst>
                <a:path w="3235051" h="3017420">
                  <a:moveTo>
                    <a:pt x="0" y="0"/>
                  </a:moveTo>
                  <a:lnTo>
                    <a:pt x="3235051" y="0"/>
                  </a:lnTo>
                  <a:lnTo>
                    <a:pt x="3235051" y="3017420"/>
                  </a:lnTo>
                  <a:lnTo>
                    <a:pt x="0" y="30174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a:off x="18647384" y="8255751"/>
              <a:ext cx="2265808" cy="3017420"/>
            </a:xfrm>
            <a:custGeom>
              <a:avLst/>
              <a:gdLst/>
              <a:ahLst/>
              <a:cxnLst/>
              <a:rect l="l" t="t" r="r" b="b"/>
              <a:pathLst>
                <a:path w="2265808" h="3017420">
                  <a:moveTo>
                    <a:pt x="0" y="0"/>
                  </a:moveTo>
                  <a:lnTo>
                    <a:pt x="2265808" y="0"/>
                  </a:lnTo>
                  <a:lnTo>
                    <a:pt x="2265808" y="3017421"/>
                  </a:lnTo>
                  <a:lnTo>
                    <a:pt x="0" y="30174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2" name="Freeform 12"/>
            <p:cNvSpPr/>
            <p:nvPr/>
          </p:nvSpPr>
          <p:spPr>
            <a:xfrm flipH="1" flipV="1">
              <a:off x="24797607" y="10191910"/>
              <a:ext cx="18186328" cy="6580144"/>
            </a:xfrm>
            <a:custGeom>
              <a:avLst/>
              <a:gdLst/>
              <a:ahLst/>
              <a:cxnLst/>
              <a:rect l="l" t="t" r="r" b="b"/>
              <a:pathLst>
                <a:path w="18186328" h="6580144">
                  <a:moveTo>
                    <a:pt x="18186329" y="6580144"/>
                  </a:moveTo>
                  <a:lnTo>
                    <a:pt x="0" y="6580144"/>
                  </a:lnTo>
                  <a:lnTo>
                    <a:pt x="0" y="0"/>
                  </a:lnTo>
                  <a:lnTo>
                    <a:pt x="18186329" y="0"/>
                  </a:lnTo>
                  <a:lnTo>
                    <a:pt x="18186329" y="6580144"/>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flipH="1" flipV="1">
              <a:off x="25000807" y="10395110"/>
              <a:ext cx="18186328" cy="6580144"/>
            </a:xfrm>
            <a:custGeom>
              <a:avLst/>
              <a:gdLst/>
              <a:ahLst/>
              <a:cxnLst/>
              <a:rect l="l" t="t" r="r" b="b"/>
              <a:pathLst>
                <a:path w="18186328" h="6580144">
                  <a:moveTo>
                    <a:pt x="18186329" y="6580144"/>
                  </a:moveTo>
                  <a:lnTo>
                    <a:pt x="0" y="6580144"/>
                  </a:lnTo>
                  <a:lnTo>
                    <a:pt x="0" y="0"/>
                  </a:lnTo>
                  <a:lnTo>
                    <a:pt x="18186329" y="0"/>
                  </a:lnTo>
                  <a:lnTo>
                    <a:pt x="18186329" y="6580144"/>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flipH="1" flipV="1">
              <a:off x="11912843" y="12401678"/>
              <a:ext cx="18186328" cy="6580144"/>
            </a:xfrm>
            <a:custGeom>
              <a:avLst/>
              <a:gdLst/>
              <a:ahLst/>
              <a:cxnLst/>
              <a:rect l="l" t="t" r="r" b="b"/>
              <a:pathLst>
                <a:path w="18186328" h="6580144">
                  <a:moveTo>
                    <a:pt x="18186328" y="6580144"/>
                  </a:moveTo>
                  <a:lnTo>
                    <a:pt x="0" y="6580144"/>
                  </a:lnTo>
                  <a:lnTo>
                    <a:pt x="0" y="0"/>
                  </a:lnTo>
                  <a:lnTo>
                    <a:pt x="18186328" y="0"/>
                  </a:lnTo>
                  <a:lnTo>
                    <a:pt x="18186328" y="6580144"/>
                  </a:lnTo>
                  <a:close/>
                </a:path>
              </a:pathLst>
            </a:custGeom>
            <a:blipFill>
              <a:blip r:embed="rId2">
                <a:alphaModFix amt="13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5" name="TextBox 15"/>
            <p:cNvSpPr txBox="1"/>
            <p:nvPr/>
          </p:nvSpPr>
          <p:spPr>
            <a:xfrm>
              <a:off x="18035030" y="11441051"/>
              <a:ext cx="3490516" cy="1023562"/>
            </a:xfrm>
            <a:prstGeom prst="rect">
              <a:avLst/>
            </a:prstGeom>
          </p:spPr>
          <p:txBody>
            <a:bodyPr lIns="0" tIns="0" rIns="0" bIns="0" rtlCol="0" anchor="t">
              <a:spAutoFit/>
            </a:bodyPr>
            <a:lstStyle/>
            <a:p>
              <a:pPr algn="ctr">
                <a:lnSpc>
                  <a:spcPts val="3099"/>
                </a:lnSpc>
              </a:pPr>
              <a:r>
                <a:rPr lang="en-US" sz="2214">
                  <a:solidFill>
                    <a:srgbClr val="004369"/>
                  </a:solidFill>
                  <a:latin typeface="Poppins"/>
                </a:rPr>
                <a:t>Report generation </a:t>
              </a:r>
            </a:p>
            <a:p>
              <a:pPr algn="ctr">
                <a:lnSpc>
                  <a:spcPts val="3099"/>
                </a:lnSpc>
                <a:spcBef>
                  <a:spcPct val="0"/>
                </a:spcBef>
              </a:pPr>
              <a:r>
                <a:rPr lang="en-US" sz="2214">
                  <a:solidFill>
                    <a:srgbClr val="004369"/>
                  </a:solidFill>
                  <a:latin typeface="Poppins"/>
                </a:rPr>
                <a:t>takes place</a:t>
              </a:r>
            </a:p>
          </p:txBody>
        </p:sp>
        <p:sp>
          <p:nvSpPr>
            <p:cNvPr id="16" name="Freeform 16"/>
            <p:cNvSpPr/>
            <p:nvPr/>
          </p:nvSpPr>
          <p:spPr>
            <a:xfrm flipH="1" flipV="1">
              <a:off x="14021974" y="12600220"/>
              <a:ext cx="18186328" cy="6580144"/>
            </a:xfrm>
            <a:custGeom>
              <a:avLst/>
              <a:gdLst/>
              <a:ahLst/>
              <a:cxnLst/>
              <a:rect l="l" t="t" r="r" b="b"/>
              <a:pathLst>
                <a:path w="18186328" h="6580144">
                  <a:moveTo>
                    <a:pt x="18186329" y="6580144"/>
                  </a:moveTo>
                  <a:lnTo>
                    <a:pt x="0" y="6580144"/>
                  </a:lnTo>
                  <a:lnTo>
                    <a:pt x="0" y="0"/>
                  </a:lnTo>
                  <a:lnTo>
                    <a:pt x="18186329" y="0"/>
                  </a:lnTo>
                  <a:lnTo>
                    <a:pt x="18186329" y="6580144"/>
                  </a:lnTo>
                  <a:close/>
                </a:path>
              </a:pathLst>
            </a:custGeom>
            <a:blipFill>
              <a:blip r:embed="rId2">
                <a:alphaModFix amt="13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7" name="Freeform 17"/>
            <p:cNvSpPr/>
            <p:nvPr/>
          </p:nvSpPr>
          <p:spPr>
            <a:xfrm flipH="1" flipV="1">
              <a:off x="16451662" y="12347210"/>
              <a:ext cx="18186328" cy="6580144"/>
            </a:xfrm>
            <a:custGeom>
              <a:avLst/>
              <a:gdLst/>
              <a:ahLst/>
              <a:cxnLst/>
              <a:rect l="l" t="t" r="r" b="b"/>
              <a:pathLst>
                <a:path w="18186328" h="6580144">
                  <a:moveTo>
                    <a:pt x="18186328" y="6580144"/>
                  </a:moveTo>
                  <a:lnTo>
                    <a:pt x="0" y="6580144"/>
                  </a:lnTo>
                  <a:lnTo>
                    <a:pt x="0" y="0"/>
                  </a:lnTo>
                  <a:lnTo>
                    <a:pt x="18186328" y="0"/>
                  </a:lnTo>
                  <a:lnTo>
                    <a:pt x="18186328" y="6580144"/>
                  </a:lnTo>
                  <a:close/>
                </a:path>
              </a:pathLst>
            </a:custGeom>
            <a:blipFill>
              <a:blip r:embed="rId2">
                <a:alphaModFix amt="13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8" name="Freeform 18"/>
            <p:cNvSpPr/>
            <p:nvPr/>
          </p:nvSpPr>
          <p:spPr>
            <a:xfrm>
              <a:off x="14021974" y="3629830"/>
              <a:ext cx="2149086" cy="905302"/>
            </a:xfrm>
            <a:custGeom>
              <a:avLst/>
              <a:gdLst/>
              <a:ahLst/>
              <a:cxnLst/>
              <a:rect l="l" t="t" r="r" b="b"/>
              <a:pathLst>
                <a:path w="2149086" h="905302">
                  <a:moveTo>
                    <a:pt x="0" y="0"/>
                  </a:moveTo>
                  <a:lnTo>
                    <a:pt x="2149086" y="0"/>
                  </a:lnTo>
                  <a:lnTo>
                    <a:pt x="2149086" y="905302"/>
                  </a:lnTo>
                  <a:lnTo>
                    <a:pt x="0" y="90530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Freeform 19"/>
            <p:cNvSpPr/>
            <p:nvPr/>
          </p:nvSpPr>
          <p:spPr>
            <a:xfrm>
              <a:off x="20058834" y="3629830"/>
              <a:ext cx="2149086" cy="905302"/>
            </a:xfrm>
            <a:custGeom>
              <a:avLst/>
              <a:gdLst/>
              <a:ahLst/>
              <a:cxnLst/>
              <a:rect l="l" t="t" r="r" b="b"/>
              <a:pathLst>
                <a:path w="2149086" h="905302">
                  <a:moveTo>
                    <a:pt x="0" y="0"/>
                  </a:moveTo>
                  <a:lnTo>
                    <a:pt x="2149086" y="0"/>
                  </a:lnTo>
                  <a:lnTo>
                    <a:pt x="2149086" y="905302"/>
                  </a:lnTo>
                  <a:lnTo>
                    <a:pt x="0" y="90530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0" name="Freeform 20"/>
            <p:cNvSpPr/>
            <p:nvPr/>
          </p:nvSpPr>
          <p:spPr>
            <a:xfrm>
              <a:off x="26023119" y="3508902"/>
              <a:ext cx="2149086" cy="905302"/>
            </a:xfrm>
            <a:custGeom>
              <a:avLst/>
              <a:gdLst/>
              <a:ahLst/>
              <a:cxnLst/>
              <a:rect l="l" t="t" r="r" b="b"/>
              <a:pathLst>
                <a:path w="2149086" h="905302">
                  <a:moveTo>
                    <a:pt x="0" y="0"/>
                  </a:moveTo>
                  <a:lnTo>
                    <a:pt x="2149086" y="0"/>
                  </a:lnTo>
                  <a:lnTo>
                    <a:pt x="2149086" y="905302"/>
                  </a:lnTo>
                  <a:lnTo>
                    <a:pt x="0" y="90530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1" name="Freeform 21"/>
            <p:cNvSpPr/>
            <p:nvPr/>
          </p:nvSpPr>
          <p:spPr>
            <a:xfrm flipH="1">
              <a:off x="21256092" y="9515207"/>
              <a:ext cx="2149086" cy="905302"/>
            </a:xfrm>
            <a:custGeom>
              <a:avLst/>
              <a:gdLst/>
              <a:ahLst/>
              <a:cxnLst/>
              <a:rect l="l" t="t" r="r" b="b"/>
              <a:pathLst>
                <a:path w="2149086" h="905302">
                  <a:moveTo>
                    <a:pt x="2149086" y="0"/>
                  </a:moveTo>
                  <a:lnTo>
                    <a:pt x="0" y="0"/>
                  </a:lnTo>
                  <a:lnTo>
                    <a:pt x="0" y="905303"/>
                  </a:lnTo>
                  <a:lnTo>
                    <a:pt x="2149086" y="905303"/>
                  </a:lnTo>
                  <a:lnTo>
                    <a:pt x="2149086"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2" name="Freeform 22"/>
            <p:cNvSpPr/>
            <p:nvPr/>
          </p:nvSpPr>
          <p:spPr>
            <a:xfrm flipH="1">
              <a:off x="16184931" y="9515207"/>
              <a:ext cx="2149086" cy="905302"/>
            </a:xfrm>
            <a:custGeom>
              <a:avLst/>
              <a:gdLst/>
              <a:ahLst/>
              <a:cxnLst/>
              <a:rect l="l" t="t" r="r" b="b"/>
              <a:pathLst>
                <a:path w="2149086" h="905302">
                  <a:moveTo>
                    <a:pt x="2149086" y="0"/>
                  </a:moveTo>
                  <a:lnTo>
                    <a:pt x="0" y="0"/>
                  </a:lnTo>
                  <a:lnTo>
                    <a:pt x="0" y="905303"/>
                  </a:lnTo>
                  <a:lnTo>
                    <a:pt x="2149086" y="905303"/>
                  </a:lnTo>
                  <a:lnTo>
                    <a:pt x="2149086"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pic>
          <p:nvPicPr>
            <p:cNvPr id="23" name="Picture 23"/>
            <p:cNvPicPr>
              <a:picLocks noChangeAspect="1"/>
            </p:cNvPicPr>
            <p:nvPr/>
          </p:nvPicPr>
          <p:blipFill>
            <a:blip r:embed="rId20"/>
            <a:srcRect/>
            <a:stretch>
              <a:fillRect/>
            </a:stretch>
          </p:blipFill>
          <p:spPr>
            <a:xfrm>
              <a:off x="11912843" y="3831952"/>
              <a:ext cx="2634800" cy="2371320"/>
            </a:xfrm>
            <a:prstGeom prst="rect">
              <a:avLst/>
            </a:prstGeom>
          </p:spPr>
        </p:pic>
        <p:sp>
          <p:nvSpPr>
            <p:cNvPr id="24" name="Freeform 24"/>
            <p:cNvSpPr/>
            <p:nvPr/>
          </p:nvSpPr>
          <p:spPr>
            <a:xfrm flipH="1">
              <a:off x="28083305" y="9468402"/>
              <a:ext cx="2149086" cy="905302"/>
            </a:xfrm>
            <a:custGeom>
              <a:avLst/>
              <a:gdLst/>
              <a:ahLst/>
              <a:cxnLst/>
              <a:rect l="l" t="t" r="r" b="b"/>
              <a:pathLst>
                <a:path w="2149086" h="905302">
                  <a:moveTo>
                    <a:pt x="2149086" y="0"/>
                  </a:moveTo>
                  <a:lnTo>
                    <a:pt x="0" y="0"/>
                  </a:lnTo>
                  <a:lnTo>
                    <a:pt x="0" y="905302"/>
                  </a:lnTo>
                  <a:lnTo>
                    <a:pt x="2149086" y="905302"/>
                  </a:lnTo>
                  <a:lnTo>
                    <a:pt x="2149086"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5" name="TextBox 25"/>
            <p:cNvSpPr txBox="1"/>
            <p:nvPr/>
          </p:nvSpPr>
          <p:spPr>
            <a:xfrm>
              <a:off x="10537486" y="5493982"/>
              <a:ext cx="3514130" cy="1023562"/>
            </a:xfrm>
            <a:prstGeom prst="rect">
              <a:avLst/>
            </a:prstGeom>
          </p:spPr>
          <p:txBody>
            <a:bodyPr lIns="0" tIns="0" rIns="0" bIns="0" rtlCol="0" anchor="t">
              <a:spAutoFit/>
            </a:bodyPr>
            <a:lstStyle/>
            <a:p>
              <a:pPr algn="ctr">
                <a:lnSpc>
                  <a:spcPts val="3099"/>
                </a:lnSpc>
              </a:pPr>
              <a:r>
                <a:rPr lang="en-US" sz="2214">
                  <a:solidFill>
                    <a:srgbClr val="004369"/>
                  </a:solidFill>
                  <a:latin typeface="Poppins"/>
                </a:rPr>
                <a:t>Attachment/File is </a:t>
              </a:r>
            </a:p>
            <a:p>
              <a:pPr algn="ctr">
                <a:lnSpc>
                  <a:spcPts val="3099"/>
                </a:lnSpc>
                <a:spcBef>
                  <a:spcPct val="0"/>
                </a:spcBef>
              </a:pPr>
              <a:r>
                <a:rPr lang="en-US" sz="2214">
                  <a:solidFill>
                    <a:srgbClr val="004369"/>
                  </a:solidFill>
                  <a:latin typeface="Poppins"/>
                </a:rPr>
                <a:t>uploaded</a:t>
              </a:r>
            </a:p>
          </p:txBody>
        </p:sp>
        <p:sp>
          <p:nvSpPr>
            <p:cNvPr id="26" name="TextBox 26"/>
            <p:cNvSpPr txBox="1"/>
            <p:nvPr/>
          </p:nvSpPr>
          <p:spPr>
            <a:xfrm>
              <a:off x="14868586" y="5493982"/>
              <a:ext cx="6353770" cy="1544262"/>
            </a:xfrm>
            <a:prstGeom prst="rect">
              <a:avLst/>
            </a:prstGeom>
          </p:spPr>
          <p:txBody>
            <a:bodyPr lIns="0" tIns="0" rIns="0" bIns="0" rtlCol="0" anchor="t">
              <a:spAutoFit/>
            </a:bodyPr>
            <a:lstStyle/>
            <a:p>
              <a:pPr algn="ctr">
                <a:lnSpc>
                  <a:spcPts val="3099"/>
                </a:lnSpc>
              </a:pPr>
              <a:r>
                <a:rPr lang="en-US" sz="2214">
                  <a:solidFill>
                    <a:srgbClr val="004369"/>
                  </a:solidFill>
                  <a:latin typeface="Poppins"/>
                </a:rPr>
                <a:t>Contents in specimens </a:t>
              </a:r>
            </a:p>
            <a:p>
              <a:pPr algn="ctr">
                <a:lnSpc>
                  <a:spcPts val="3099"/>
                </a:lnSpc>
              </a:pPr>
              <a:r>
                <a:rPr lang="en-US" sz="2214">
                  <a:solidFill>
                    <a:srgbClr val="004369"/>
                  </a:solidFill>
                  <a:latin typeface="Poppins"/>
                </a:rPr>
                <a:t>broken down through supervised. </a:t>
              </a:r>
            </a:p>
            <a:p>
              <a:pPr algn="ctr">
                <a:lnSpc>
                  <a:spcPts val="3099"/>
                </a:lnSpc>
                <a:spcBef>
                  <a:spcPct val="0"/>
                </a:spcBef>
              </a:pPr>
              <a:r>
                <a:rPr lang="en-US" sz="2214">
                  <a:solidFill>
                    <a:srgbClr val="004369"/>
                  </a:solidFill>
                  <a:latin typeface="Poppins"/>
                </a:rPr>
                <a:t>learning model</a:t>
              </a:r>
            </a:p>
          </p:txBody>
        </p:sp>
        <p:sp>
          <p:nvSpPr>
            <p:cNvPr id="27" name="TextBox 27"/>
            <p:cNvSpPr txBox="1"/>
            <p:nvPr/>
          </p:nvSpPr>
          <p:spPr>
            <a:xfrm>
              <a:off x="22228420" y="5268657"/>
              <a:ext cx="4355703" cy="1544262"/>
            </a:xfrm>
            <a:prstGeom prst="rect">
              <a:avLst/>
            </a:prstGeom>
          </p:spPr>
          <p:txBody>
            <a:bodyPr lIns="0" tIns="0" rIns="0" bIns="0" rtlCol="0" anchor="t">
              <a:spAutoFit/>
            </a:bodyPr>
            <a:lstStyle/>
            <a:p>
              <a:pPr algn="ctr">
                <a:lnSpc>
                  <a:spcPts val="3099"/>
                </a:lnSpc>
              </a:pPr>
              <a:r>
                <a:rPr lang="en-US" sz="2214">
                  <a:solidFill>
                    <a:srgbClr val="004369"/>
                  </a:solidFill>
                  <a:latin typeface="Poppins"/>
                </a:rPr>
                <a:t>Analysis pipelined.</a:t>
              </a:r>
            </a:p>
            <a:p>
              <a:pPr algn="ctr">
                <a:lnSpc>
                  <a:spcPts val="3099"/>
                </a:lnSpc>
              </a:pPr>
              <a:r>
                <a:rPr lang="en-US" sz="2214">
                  <a:solidFill>
                    <a:srgbClr val="004369"/>
                  </a:solidFill>
                  <a:latin typeface="Poppins"/>
                </a:rPr>
                <a:t>through classifier using</a:t>
              </a:r>
            </a:p>
            <a:p>
              <a:pPr algn="ctr">
                <a:lnSpc>
                  <a:spcPts val="3099"/>
                </a:lnSpc>
                <a:spcBef>
                  <a:spcPct val="0"/>
                </a:spcBef>
              </a:pPr>
              <a:r>
                <a:rPr lang="en-US" sz="2214">
                  <a:solidFill>
                    <a:srgbClr val="004369"/>
                  </a:solidFill>
                  <a:latin typeface="Poppins"/>
                </a:rPr>
                <a:t>Logistic Regression</a:t>
              </a:r>
            </a:p>
          </p:txBody>
        </p:sp>
        <p:sp>
          <p:nvSpPr>
            <p:cNvPr id="28" name="TextBox 28"/>
            <p:cNvSpPr txBox="1"/>
            <p:nvPr/>
          </p:nvSpPr>
          <p:spPr>
            <a:xfrm>
              <a:off x="28086130" y="5268657"/>
              <a:ext cx="4208066" cy="1023562"/>
            </a:xfrm>
            <a:prstGeom prst="rect">
              <a:avLst/>
            </a:prstGeom>
          </p:spPr>
          <p:txBody>
            <a:bodyPr lIns="0" tIns="0" rIns="0" bIns="0" rtlCol="0" anchor="t">
              <a:spAutoFit/>
            </a:bodyPr>
            <a:lstStyle/>
            <a:p>
              <a:pPr algn="ctr">
                <a:lnSpc>
                  <a:spcPts val="3099"/>
                </a:lnSpc>
              </a:pPr>
              <a:r>
                <a:rPr lang="en-US" sz="2214">
                  <a:solidFill>
                    <a:srgbClr val="004369"/>
                  </a:solidFill>
                  <a:latin typeface="Poppins"/>
                </a:rPr>
                <a:t>Detected components</a:t>
              </a:r>
            </a:p>
            <a:p>
              <a:pPr algn="ctr">
                <a:lnSpc>
                  <a:spcPts val="3099"/>
                </a:lnSpc>
                <a:spcBef>
                  <a:spcPct val="0"/>
                </a:spcBef>
              </a:pPr>
              <a:r>
                <a:rPr lang="en-US" sz="2214">
                  <a:solidFill>
                    <a:srgbClr val="004369"/>
                  </a:solidFill>
                  <a:latin typeface="Poppins"/>
                </a:rPr>
                <a:t>categorized</a:t>
              </a:r>
            </a:p>
          </p:txBody>
        </p:sp>
        <p:sp>
          <p:nvSpPr>
            <p:cNvPr id="29" name="TextBox 29"/>
            <p:cNvSpPr txBox="1"/>
            <p:nvPr/>
          </p:nvSpPr>
          <p:spPr>
            <a:xfrm>
              <a:off x="12478138" y="11441051"/>
              <a:ext cx="4139009" cy="1023562"/>
            </a:xfrm>
            <a:prstGeom prst="rect">
              <a:avLst/>
            </a:prstGeom>
          </p:spPr>
          <p:txBody>
            <a:bodyPr lIns="0" tIns="0" rIns="0" bIns="0" rtlCol="0" anchor="t">
              <a:spAutoFit/>
            </a:bodyPr>
            <a:lstStyle/>
            <a:p>
              <a:pPr algn="ctr">
                <a:lnSpc>
                  <a:spcPts val="3099"/>
                </a:lnSpc>
              </a:pPr>
              <a:r>
                <a:rPr lang="en-US" sz="2214">
                  <a:solidFill>
                    <a:srgbClr val="004369"/>
                  </a:solidFill>
                  <a:latin typeface="Poppins"/>
                </a:rPr>
                <a:t>Report is delivered for.</a:t>
              </a:r>
            </a:p>
            <a:p>
              <a:pPr algn="ctr">
                <a:lnSpc>
                  <a:spcPts val="3099"/>
                </a:lnSpc>
                <a:spcBef>
                  <a:spcPct val="0"/>
                </a:spcBef>
              </a:pPr>
              <a:r>
                <a:rPr lang="en-US" sz="2214">
                  <a:solidFill>
                    <a:srgbClr val="004369"/>
                  </a:solidFill>
                  <a:latin typeface="Poppins"/>
                </a:rPr>
                <a:t>Illustration of user</a:t>
              </a:r>
            </a:p>
          </p:txBody>
        </p:sp>
        <p:sp>
          <p:nvSpPr>
            <p:cNvPr id="30" name="TextBox 30"/>
            <p:cNvSpPr txBox="1"/>
            <p:nvPr/>
          </p:nvSpPr>
          <p:spPr>
            <a:xfrm>
              <a:off x="23567563" y="11441051"/>
              <a:ext cx="3735388" cy="1023562"/>
            </a:xfrm>
            <a:prstGeom prst="rect">
              <a:avLst/>
            </a:prstGeom>
          </p:spPr>
          <p:txBody>
            <a:bodyPr lIns="0" tIns="0" rIns="0" bIns="0" rtlCol="0" anchor="t">
              <a:spAutoFit/>
            </a:bodyPr>
            <a:lstStyle/>
            <a:p>
              <a:pPr algn="ctr">
                <a:lnSpc>
                  <a:spcPts val="3099"/>
                </a:lnSpc>
              </a:pPr>
              <a:r>
                <a:rPr lang="en-US" sz="2214">
                  <a:solidFill>
                    <a:srgbClr val="004369"/>
                  </a:solidFill>
                  <a:latin typeface="Poppins"/>
                </a:rPr>
                <a:t>Data processed via </a:t>
              </a:r>
            </a:p>
            <a:p>
              <a:pPr algn="ctr">
                <a:lnSpc>
                  <a:spcPts val="3099"/>
                </a:lnSpc>
                <a:spcBef>
                  <a:spcPct val="0"/>
                </a:spcBef>
              </a:pPr>
              <a:r>
                <a:rPr lang="en-US" sz="2214">
                  <a:solidFill>
                    <a:srgbClr val="004369"/>
                  </a:solidFill>
                  <a:latin typeface="Poppins"/>
                </a:rPr>
                <a:t>user interface</a:t>
              </a:r>
            </a:p>
          </p:txBody>
        </p:sp>
        <p:sp>
          <p:nvSpPr>
            <p:cNvPr id="31" name="AutoShape 31"/>
            <p:cNvSpPr/>
            <p:nvPr/>
          </p:nvSpPr>
          <p:spPr>
            <a:xfrm flipH="1" flipV="1">
              <a:off x="30190163" y="6292219"/>
              <a:ext cx="42228" cy="3628834"/>
            </a:xfrm>
            <a:prstGeom prst="line">
              <a:avLst/>
            </a:prstGeom>
            <a:ln w="228600" cap="flat">
              <a:solidFill>
                <a:srgbClr val="000000"/>
              </a:solidFill>
              <a:prstDash val="solid"/>
              <a:headEnd type="none" w="sm" len="sm"/>
              <a:tailEnd type="none" w="sm" len="sm"/>
            </a:ln>
          </p:spPr>
          <p:txBody>
            <a:bodyPr/>
            <a:lstStyle/>
            <a:p>
              <a:endParaRPr lang="en-US"/>
            </a:p>
          </p:txBody>
        </p:sp>
        <p:sp>
          <p:nvSpPr>
            <p:cNvPr id="32" name="TextBox 32"/>
            <p:cNvSpPr txBox="1"/>
            <p:nvPr/>
          </p:nvSpPr>
          <p:spPr>
            <a:xfrm>
              <a:off x="30190163" y="11709091"/>
              <a:ext cx="2124012" cy="1529249"/>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07</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9540" y="-2455542"/>
            <a:ext cx="19591749" cy="12936979"/>
            <a:chOff x="571396" y="1541708"/>
            <a:chExt cx="26122331" cy="17249303"/>
          </a:xfrm>
        </p:grpSpPr>
        <p:sp>
          <p:nvSpPr>
            <p:cNvPr id="3" name="Freeform 3"/>
            <p:cNvSpPr/>
            <p:nvPr/>
          </p:nvSpPr>
          <p:spPr>
            <a:xfrm>
              <a:off x="6385468" y="10559843"/>
              <a:ext cx="5226094" cy="638597"/>
            </a:xfrm>
            <a:custGeom>
              <a:avLst/>
              <a:gdLst/>
              <a:ahLst/>
              <a:cxnLst/>
              <a:rect l="l" t="t" r="r" b="b"/>
              <a:pathLst>
                <a:path w="5226094" h="638597">
                  <a:moveTo>
                    <a:pt x="0" y="0"/>
                  </a:moveTo>
                  <a:lnTo>
                    <a:pt x="5226094" y="0"/>
                  </a:lnTo>
                  <a:lnTo>
                    <a:pt x="5226094" y="638596"/>
                  </a:lnTo>
                  <a:lnTo>
                    <a:pt x="0" y="638596"/>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4" name="Freeform 4"/>
            <p:cNvSpPr/>
            <p:nvPr/>
          </p:nvSpPr>
          <p:spPr>
            <a:xfrm>
              <a:off x="5565196" y="10567042"/>
              <a:ext cx="659812" cy="607077"/>
            </a:xfrm>
            <a:custGeom>
              <a:avLst/>
              <a:gdLst/>
              <a:ahLst/>
              <a:cxnLst/>
              <a:rect l="l" t="t" r="r" b="b"/>
              <a:pathLst>
                <a:path w="659812" h="607077">
                  <a:moveTo>
                    <a:pt x="0" y="0"/>
                  </a:moveTo>
                  <a:lnTo>
                    <a:pt x="659812" y="0"/>
                  </a:lnTo>
                  <a:lnTo>
                    <a:pt x="659812" y="607078"/>
                  </a:lnTo>
                  <a:lnTo>
                    <a:pt x="0" y="607078"/>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5" name="TextBox 5"/>
            <p:cNvSpPr txBox="1"/>
            <p:nvPr/>
          </p:nvSpPr>
          <p:spPr>
            <a:xfrm>
              <a:off x="3384749" y="5632769"/>
              <a:ext cx="15138589" cy="1128239"/>
            </a:xfrm>
            <a:prstGeom prst="rect">
              <a:avLst/>
            </a:prstGeom>
          </p:spPr>
          <p:txBody>
            <a:bodyPr lIns="0" tIns="0" rIns="0" bIns="0" rtlCol="0" anchor="t">
              <a:spAutoFit/>
            </a:bodyPr>
            <a:lstStyle/>
            <a:p>
              <a:pPr>
                <a:lnSpc>
                  <a:spcPts val="5952"/>
                </a:lnSpc>
              </a:pPr>
              <a:r>
                <a:rPr lang="en-US" sz="5668">
                  <a:solidFill>
                    <a:srgbClr val="004369"/>
                  </a:solidFill>
                  <a:latin typeface="Poppins Bold"/>
                </a:rPr>
                <a:t>DELIVERABLES</a:t>
              </a:r>
            </a:p>
          </p:txBody>
        </p:sp>
        <p:sp>
          <p:nvSpPr>
            <p:cNvPr id="6" name="Freeform 6"/>
            <p:cNvSpPr/>
            <p:nvPr/>
          </p:nvSpPr>
          <p:spPr>
            <a:xfrm>
              <a:off x="6356616" y="9670544"/>
              <a:ext cx="5226094" cy="638597"/>
            </a:xfrm>
            <a:custGeom>
              <a:avLst/>
              <a:gdLst/>
              <a:ahLst/>
              <a:cxnLst/>
              <a:rect l="l" t="t" r="r" b="b"/>
              <a:pathLst>
                <a:path w="5226094" h="638597">
                  <a:moveTo>
                    <a:pt x="0" y="0"/>
                  </a:moveTo>
                  <a:lnTo>
                    <a:pt x="5226094" y="0"/>
                  </a:lnTo>
                  <a:lnTo>
                    <a:pt x="5226094" y="638597"/>
                  </a:lnTo>
                  <a:lnTo>
                    <a:pt x="0" y="638597"/>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7" name="Freeform 7"/>
            <p:cNvSpPr/>
            <p:nvPr/>
          </p:nvSpPr>
          <p:spPr>
            <a:xfrm>
              <a:off x="5537299" y="9675297"/>
              <a:ext cx="659812" cy="607077"/>
            </a:xfrm>
            <a:custGeom>
              <a:avLst/>
              <a:gdLst/>
              <a:ahLst/>
              <a:cxnLst/>
              <a:rect l="l" t="t" r="r" b="b"/>
              <a:pathLst>
                <a:path w="659812" h="607077">
                  <a:moveTo>
                    <a:pt x="0" y="0"/>
                  </a:moveTo>
                  <a:lnTo>
                    <a:pt x="659812" y="0"/>
                  </a:lnTo>
                  <a:lnTo>
                    <a:pt x="659812" y="607077"/>
                  </a:lnTo>
                  <a:lnTo>
                    <a:pt x="0" y="607077"/>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8" name="Freeform 8"/>
            <p:cNvSpPr/>
            <p:nvPr/>
          </p:nvSpPr>
          <p:spPr>
            <a:xfrm>
              <a:off x="6357647" y="8797404"/>
              <a:ext cx="5226094" cy="638597"/>
            </a:xfrm>
            <a:custGeom>
              <a:avLst/>
              <a:gdLst/>
              <a:ahLst/>
              <a:cxnLst/>
              <a:rect l="l" t="t" r="r" b="b"/>
              <a:pathLst>
                <a:path w="5226094" h="638597">
                  <a:moveTo>
                    <a:pt x="0" y="0"/>
                  </a:moveTo>
                  <a:lnTo>
                    <a:pt x="5226094" y="0"/>
                  </a:lnTo>
                  <a:lnTo>
                    <a:pt x="5226094" y="638597"/>
                  </a:lnTo>
                  <a:lnTo>
                    <a:pt x="0" y="638597"/>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9" name="Freeform 9"/>
            <p:cNvSpPr/>
            <p:nvPr/>
          </p:nvSpPr>
          <p:spPr>
            <a:xfrm>
              <a:off x="5537299" y="8799754"/>
              <a:ext cx="659812" cy="607077"/>
            </a:xfrm>
            <a:custGeom>
              <a:avLst/>
              <a:gdLst/>
              <a:ahLst/>
              <a:cxnLst/>
              <a:rect l="l" t="t" r="r" b="b"/>
              <a:pathLst>
                <a:path w="659812" h="607077">
                  <a:moveTo>
                    <a:pt x="0" y="0"/>
                  </a:moveTo>
                  <a:lnTo>
                    <a:pt x="659812" y="0"/>
                  </a:lnTo>
                  <a:lnTo>
                    <a:pt x="659812" y="607078"/>
                  </a:lnTo>
                  <a:lnTo>
                    <a:pt x="0" y="607078"/>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10" name="Freeform 10"/>
            <p:cNvSpPr/>
            <p:nvPr/>
          </p:nvSpPr>
          <p:spPr>
            <a:xfrm>
              <a:off x="6393033" y="7943129"/>
              <a:ext cx="5226094" cy="638597"/>
            </a:xfrm>
            <a:custGeom>
              <a:avLst/>
              <a:gdLst/>
              <a:ahLst/>
              <a:cxnLst/>
              <a:rect l="l" t="t" r="r" b="b"/>
              <a:pathLst>
                <a:path w="5226094" h="638597">
                  <a:moveTo>
                    <a:pt x="0" y="0"/>
                  </a:moveTo>
                  <a:lnTo>
                    <a:pt x="5226095" y="0"/>
                  </a:lnTo>
                  <a:lnTo>
                    <a:pt x="5226095" y="638597"/>
                  </a:lnTo>
                  <a:lnTo>
                    <a:pt x="0" y="638597"/>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11" name="Freeform 11"/>
            <p:cNvSpPr/>
            <p:nvPr/>
          </p:nvSpPr>
          <p:spPr>
            <a:xfrm>
              <a:off x="5572783" y="7943129"/>
              <a:ext cx="659812" cy="607077"/>
            </a:xfrm>
            <a:custGeom>
              <a:avLst/>
              <a:gdLst/>
              <a:ahLst/>
              <a:cxnLst/>
              <a:rect l="l" t="t" r="r" b="b"/>
              <a:pathLst>
                <a:path w="659812" h="607077">
                  <a:moveTo>
                    <a:pt x="0" y="0"/>
                  </a:moveTo>
                  <a:lnTo>
                    <a:pt x="659812" y="0"/>
                  </a:lnTo>
                  <a:lnTo>
                    <a:pt x="659812" y="607078"/>
                  </a:lnTo>
                  <a:lnTo>
                    <a:pt x="0" y="607078"/>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12" name="Freeform 12"/>
            <p:cNvSpPr/>
            <p:nvPr/>
          </p:nvSpPr>
          <p:spPr>
            <a:xfrm>
              <a:off x="6469691" y="15996545"/>
              <a:ext cx="5265617" cy="643426"/>
            </a:xfrm>
            <a:custGeom>
              <a:avLst/>
              <a:gdLst/>
              <a:ahLst/>
              <a:cxnLst/>
              <a:rect l="l" t="t" r="r" b="b"/>
              <a:pathLst>
                <a:path w="5265617" h="643426">
                  <a:moveTo>
                    <a:pt x="0" y="0"/>
                  </a:moveTo>
                  <a:lnTo>
                    <a:pt x="5265617" y="0"/>
                  </a:lnTo>
                  <a:lnTo>
                    <a:pt x="5265617" y="643426"/>
                  </a:lnTo>
                  <a:lnTo>
                    <a:pt x="0" y="643426"/>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13" name="Freeform 13"/>
            <p:cNvSpPr/>
            <p:nvPr/>
          </p:nvSpPr>
          <p:spPr>
            <a:xfrm>
              <a:off x="5602992" y="16028302"/>
              <a:ext cx="664802" cy="611669"/>
            </a:xfrm>
            <a:custGeom>
              <a:avLst/>
              <a:gdLst/>
              <a:ahLst/>
              <a:cxnLst/>
              <a:rect l="l" t="t" r="r" b="b"/>
              <a:pathLst>
                <a:path w="664802" h="611669">
                  <a:moveTo>
                    <a:pt x="0" y="0"/>
                  </a:moveTo>
                  <a:lnTo>
                    <a:pt x="664802" y="0"/>
                  </a:lnTo>
                  <a:lnTo>
                    <a:pt x="664802" y="611669"/>
                  </a:lnTo>
                  <a:lnTo>
                    <a:pt x="0" y="611669"/>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14" name="Freeform 14"/>
            <p:cNvSpPr/>
            <p:nvPr/>
          </p:nvSpPr>
          <p:spPr>
            <a:xfrm>
              <a:off x="6495366" y="15117836"/>
              <a:ext cx="5265617" cy="643426"/>
            </a:xfrm>
            <a:custGeom>
              <a:avLst/>
              <a:gdLst/>
              <a:ahLst/>
              <a:cxnLst/>
              <a:rect l="l" t="t" r="r" b="b"/>
              <a:pathLst>
                <a:path w="5265617" h="643426">
                  <a:moveTo>
                    <a:pt x="0" y="0"/>
                  </a:moveTo>
                  <a:lnTo>
                    <a:pt x="5265617" y="0"/>
                  </a:lnTo>
                  <a:lnTo>
                    <a:pt x="5265617" y="643426"/>
                  </a:lnTo>
                  <a:lnTo>
                    <a:pt x="0" y="643426"/>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15" name="Freeform 15"/>
            <p:cNvSpPr/>
            <p:nvPr/>
          </p:nvSpPr>
          <p:spPr>
            <a:xfrm>
              <a:off x="5589113" y="15156777"/>
              <a:ext cx="664802" cy="611669"/>
            </a:xfrm>
            <a:custGeom>
              <a:avLst/>
              <a:gdLst/>
              <a:ahLst/>
              <a:cxnLst/>
              <a:rect l="l" t="t" r="r" b="b"/>
              <a:pathLst>
                <a:path w="664802" h="611669">
                  <a:moveTo>
                    <a:pt x="0" y="0"/>
                  </a:moveTo>
                  <a:lnTo>
                    <a:pt x="664802" y="0"/>
                  </a:lnTo>
                  <a:lnTo>
                    <a:pt x="664802" y="611668"/>
                  </a:lnTo>
                  <a:lnTo>
                    <a:pt x="0" y="611668"/>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16" name="Freeform 16"/>
            <p:cNvSpPr/>
            <p:nvPr/>
          </p:nvSpPr>
          <p:spPr>
            <a:xfrm>
              <a:off x="6480120" y="14218703"/>
              <a:ext cx="5265617" cy="643426"/>
            </a:xfrm>
            <a:custGeom>
              <a:avLst/>
              <a:gdLst/>
              <a:ahLst/>
              <a:cxnLst/>
              <a:rect l="l" t="t" r="r" b="b"/>
              <a:pathLst>
                <a:path w="5265617" h="643426">
                  <a:moveTo>
                    <a:pt x="0" y="0"/>
                  </a:moveTo>
                  <a:lnTo>
                    <a:pt x="5265617" y="0"/>
                  </a:lnTo>
                  <a:lnTo>
                    <a:pt x="5265617" y="643426"/>
                  </a:lnTo>
                  <a:lnTo>
                    <a:pt x="0" y="643426"/>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17" name="Freeform 17"/>
            <p:cNvSpPr/>
            <p:nvPr/>
          </p:nvSpPr>
          <p:spPr>
            <a:xfrm>
              <a:off x="5572783" y="14255170"/>
              <a:ext cx="664802" cy="611669"/>
            </a:xfrm>
            <a:custGeom>
              <a:avLst/>
              <a:gdLst/>
              <a:ahLst/>
              <a:cxnLst/>
              <a:rect l="l" t="t" r="r" b="b"/>
              <a:pathLst>
                <a:path w="664802" h="611669">
                  <a:moveTo>
                    <a:pt x="0" y="0"/>
                  </a:moveTo>
                  <a:lnTo>
                    <a:pt x="664802" y="0"/>
                  </a:lnTo>
                  <a:lnTo>
                    <a:pt x="664802" y="611669"/>
                  </a:lnTo>
                  <a:lnTo>
                    <a:pt x="0" y="611669"/>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18" name="Freeform 18"/>
            <p:cNvSpPr/>
            <p:nvPr/>
          </p:nvSpPr>
          <p:spPr>
            <a:xfrm>
              <a:off x="6439601" y="12443808"/>
              <a:ext cx="5280736" cy="645273"/>
            </a:xfrm>
            <a:custGeom>
              <a:avLst/>
              <a:gdLst/>
              <a:ahLst/>
              <a:cxnLst/>
              <a:rect l="l" t="t" r="r" b="b"/>
              <a:pathLst>
                <a:path w="5280736" h="645273">
                  <a:moveTo>
                    <a:pt x="0" y="0"/>
                  </a:moveTo>
                  <a:lnTo>
                    <a:pt x="5280735" y="0"/>
                  </a:lnTo>
                  <a:lnTo>
                    <a:pt x="5280735" y="645274"/>
                  </a:lnTo>
                  <a:lnTo>
                    <a:pt x="0" y="645274"/>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19" name="Freeform 19"/>
            <p:cNvSpPr/>
            <p:nvPr/>
          </p:nvSpPr>
          <p:spPr>
            <a:xfrm>
              <a:off x="5572783" y="12468212"/>
              <a:ext cx="664802" cy="611669"/>
            </a:xfrm>
            <a:custGeom>
              <a:avLst/>
              <a:gdLst/>
              <a:ahLst/>
              <a:cxnLst/>
              <a:rect l="l" t="t" r="r" b="b"/>
              <a:pathLst>
                <a:path w="664802" h="611669">
                  <a:moveTo>
                    <a:pt x="0" y="0"/>
                  </a:moveTo>
                  <a:lnTo>
                    <a:pt x="664802" y="0"/>
                  </a:lnTo>
                  <a:lnTo>
                    <a:pt x="664802" y="611669"/>
                  </a:lnTo>
                  <a:lnTo>
                    <a:pt x="0" y="611669"/>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20" name="Freeform 20"/>
            <p:cNvSpPr/>
            <p:nvPr/>
          </p:nvSpPr>
          <p:spPr>
            <a:xfrm>
              <a:off x="6371003" y="11485944"/>
              <a:ext cx="5240559" cy="640364"/>
            </a:xfrm>
            <a:custGeom>
              <a:avLst/>
              <a:gdLst/>
              <a:ahLst/>
              <a:cxnLst/>
              <a:rect l="l" t="t" r="r" b="b"/>
              <a:pathLst>
                <a:path w="5240559" h="640364">
                  <a:moveTo>
                    <a:pt x="0" y="0"/>
                  </a:moveTo>
                  <a:lnTo>
                    <a:pt x="5240559" y="0"/>
                  </a:lnTo>
                  <a:lnTo>
                    <a:pt x="5240559" y="640364"/>
                  </a:lnTo>
                  <a:lnTo>
                    <a:pt x="0" y="640364"/>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21" name="Freeform 21"/>
            <p:cNvSpPr/>
            <p:nvPr/>
          </p:nvSpPr>
          <p:spPr>
            <a:xfrm>
              <a:off x="5548421" y="11495691"/>
              <a:ext cx="661639" cy="608758"/>
            </a:xfrm>
            <a:custGeom>
              <a:avLst/>
              <a:gdLst/>
              <a:ahLst/>
              <a:cxnLst/>
              <a:rect l="l" t="t" r="r" b="b"/>
              <a:pathLst>
                <a:path w="661639" h="608758">
                  <a:moveTo>
                    <a:pt x="0" y="0"/>
                  </a:moveTo>
                  <a:lnTo>
                    <a:pt x="661639" y="0"/>
                  </a:lnTo>
                  <a:lnTo>
                    <a:pt x="661639" y="608758"/>
                  </a:lnTo>
                  <a:lnTo>
                    <a:pt x="0" y="608758"/>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22" name="Freeform 22"/>
            <p:cNvSpPr/>
            <p:nvPr/>
          </p:nvSpPr>
          <p:spPr>
            <a:xfrm>
              <a:off x="6429347" y="13269308"/>
              <a:ext cx="5265617" cy="643426"/>
            </a:xfrm>
            <a:custGeom>
              <a:avLst/>
              <a:gdLst/>
              <a:ahLst/>
              <a:cxnLst/>
              <a:rect l="l" t="t" r="r" b="b"/>
              <a:pathLst>
                <a:path w="5265617" h="643426">
                  <a:moveTo>
                    <a:pt x="0" y="0"/>
                  </a:moveTo>
                  <a:lnTo>
                    <a:pt x="5265617" y="0"/>
                  </a:lnTo>
                  <a:lnTo>
                    <a:pt x="5265617" y="643426"/>
                  </a:lnTo>
                  <a:lnTo>
                    <a:pt x="0" y="643426"/>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23" name="Freeform 23"/>
            <p:cNvSpPr/>
            <p:nvPr/>
          </p:nvSpPr>
          <p:spPr>
            <a:xfrm>
              <a:off x="5602992" y="13281938"/>
              <a:ext cx="664802" cy="611669"/>
            </a:xfrm>
            <a:custGeom>
              <a:avLst/>
              <a:gdLst/>
              <a:ahLst/>
              <a:cxnLst/>
              <a:rect l="l" t="t" r="r" b="b"/>
              <a:pathLst>
                <a:path w="664802" h="611669">
                  <a:moveTo>
                    <a:pt x="0" y="0"/>
                  </a:moveTo>
                  <a:lnTo>
                    <a:pt x="664802" y="0"/>
                  </a:lnTo>
                  <a:lnTo>
                    <a:pt x="664802" y="611669"/>
                  </a:lnTo>
                  <a:lnTo>
                    <a:pt x="0" y="611669"/>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24" name="Freeform 24"/>
            <p:cNvSpPr/>
            <p:nvPr/>
          </p:nvSpPr>
          <p:spPr>
            <a:xfrm rot="-1066964">
              <a:off x="571396" y="1541708"/>
              <a:ext cx="10949392" cy="5454788"/>
            </a:xfrm>
            <a:custGeom>
              <a:avLst/>
              <a:gdLst/>
              <a:ahLst/>
              <a:cxnLst/>
              <a:rect l="l" t="t" r="r" b="b"/>
              <a:pathLst>
                <a:path w="10949392" h="5454788">
                  <a:moveTo>
                    <a:pt x="0" y="0"/>
                  </a:moveTo>
                  <a:lnTo>
                    <a:pt x="10949392" y="0"/>
                  </a:lnTo>
                  <a:lnTo>
                    <a:pt x="10949392" y="5454788"/>
                  </a:lnTo>
                  <a:lnTo>
                    <a:pt x="0" y="5454788"/>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a:off x="18743471" y="10559843"/>
              <a:ext cx="5226094" cy="638597"/>
            </a:xfrm>
            <a:custGeom>
              <a:avLst/>
              <a:gdLst/>
              <a:ahLst/>
              <a:cxnLst/>
              <a:rect l="l" t="t" r="r" b="b"/>
              <a:pathLst>
                <a:path w="5226094" h="638597">
                  <a:moveTo>
                    <a:pt x="0" y="0"/>
                  </a:moveTo>
                  <a:lnTo>
                    <a:pt x="5226094" y="0"/>
                  </a:lnTo>
                  <a:lnTo>
                    <a:pt x="5226094" y="638596"/>
                  </a:lnTo>
                  <a:lnTo>
                    <a:pt x="0" y="638596"/>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dirty="0"/>
            </a:p>
          </p:txBody>
        </p:sp>
        <p:sp>
          <p:nvSpPr>
            <p:cNvPr id="26" name="Freeform 26"/>
            <p:cNvSpPr/>
            <p:nvPr/>
          </p:nvSpPr>
          <p:spPr>
            <a:xfrm>
              <a:off x="17925371" y="10559843"/>
              <a:ext cx="658002" cy="605412"/>
            </a:xfrm>
            <a:custGeom>
              <a:avLst/>
              <a:gdLst/>
              <a:ahLst/>
              <a:cxnLst/>
              <a:rect l="l" t="t" r="r" b="b"/>
              <a:pathLst>
                <a:path w="658002" h="605412">
                  <a:moveTo>
                    <a:pt x="0" y="0"/>
                  </a:moveTo>
                  <a:lnTo>
                    <a:pt x="658002" y="0"/>
                  </a:lnTo>
                  <a:lnTo>
                    <a:pt x="658002" y="605412"/>
                  </a:lnTo>
                  <a:lnTo>
                    <a:pt x="0" y="605412"/>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27" name="Freeform 27"/>
            <p:cNvSpPr/>
            <p:nvPr/>
          </p:nvSpPr>
          <p:spPr>
            <a:xfrm>
              <a:off x="17965517" y="10543684"/>
              <a:ext cx="577710" cy="597888"/>
            </a:xfrm>
            <a:custGeom>
              <a:avLst/>
              <a:gdLst/>
              <a:ahLst/>
              <a:cxnLst/>
              <a:rect l="l" t="t" r="r" b="b"/>
              <a:pathLst>
                <a:path w="577710" h="597888">
                  <a:moveTo>
                    <a:pt x="0" y="0"/>
                  </a:moveTo>
                  <a:lnTo>
                    <a:pt x="577710" y="0"/>
                  </a:lnTo>
                  <a:lnTo>
                    <a:pt x="577710" y="597888"/>
                  </a:lnTo>
                  <a:lnTo>
                    <a:pt x="0" y="5978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Freeform 28"/>
            <p:cNvSpPr/>
            <p:nvPr/>
          </p:nvSpPr>
          <p:spPr>
            <a:xfrm>
              <a:off x="18714620" y="9670544"/>
              <a:ext cx="5226094" cy="638597"/>
            </a:xfrm>
            <a:custGeom>
              <a:avLst/>
              <a:gdLst/>
              <a:ahLst/>
              <a:cxnLst/>
              <a:rect l="l" t="t" r="r" b="b"/>
              <a:pathLst>
                <a:path w="5226094" h="638597">
                  <a:moveTo>
                    <a:pt x="0" y="0"/>
                  </a:moveTo>
                  <a:lnTo>
                    <a:pt x="5226094" y="0"/>
                  </a:lnTo>
                  <a:lnTo>
                    <a:pt x="5226094" y="638597"/>
                  </a:lnTo>
                  <a:lnTo>
                    <a:pt x="0" y="638597"/>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29" name="Freeform 29"/>
            <p:cNvSpPr/>
            <p:nvPr/>
          </p:nvSpPr>
          <p:spPr>
            <a:xfrm>
              <a:off x="17897551" y="9670544"/>
              <a:ext cx="658002" cy="605412"/>
            </a:xfrm>
            <a:custGeom>
              <a:avLst/>
              <a:gdLst/>
              <a:ahLst/>
              <a:cxnLst/>
              <a:rect l="l" t="t" r="r" b="b"/>
              <a:pathLst>
                <a:path w="658002" h="605412">
                  <a:moveTo>
                    <a:pt x="0" y="0"/>
                  </a:moveTo>
                  <a:lnTo>
                    <a:pt x="658002" y="0"/>
                  </a:lnTo>
                  <a:lnTo>
                    <a:pt x="658002" y="605412"/>
                  </a:lnTo>
                  <a:lnTo>
                    <a:pt x="0" y="605412"/>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30" name="Freeform 30"/>
            <p:cNvSpPr/>
            <p:nvPr/>
          </p:nvSpPr>
          <p:spPr>
            <a:xfrm>
              <a:off x="18715651" y="8797404"/>
              <a:ext cx="5226094" cy="638597"/>
            </a:xfrm>
            <a:custGeom>
              <a:avLst/>
              <a:gdLst/>
              <a:ahLst/>
              <a:cxnLst/>
              <a:rect l="l" t="t" r="r" b="b"/>
              <a:pathLst>
                <a:path w="5226094" h="638597">
                  <a:moveTo>
                    <a:pt x="0" y="0"/>
                  </a:moveTo>
                  <a:lnTo>
                    <a:pt x="5226094" y="0"/>
                  </a:lnTo>
                  <a:lnTo>
                    <a:pt x="5226094" y="638597"/>
                  </a:lnTo>
                  <a:lnTo>
                    <a:pt x="0" y="638597"/>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31" name="Freeform 31"/>
            <p:cNvSpPr/>
            <p:nvPr/>
          </p:nvSpPr>
          <p:spPr>
            <a:xfrm>
              <a:off x="17897551" y="8797404"/>
              <a:ext cx="658002" cy="605412"/>
            </a:xfrm>
            <a:custGeom>
              <a:avLst/>
              <a:gdLst/>
              <a:ahLst/>
              <a:cxnLst/>
              <a:rect l="l" t="t" r="r" b="b"/>
              <a:pathLst>
                <a:path w="658002" h="605412">
                  <a:moveTo>
                    <a:pt x="0" y="0"/>
                  </a:moveTo>
                  <a:lnTo>
                    <a:pt x="658002" y="0"/>
                  </a:lnTo>
                  <a:lnTo>
                    <a:pt x="658002" y="605412"/>
                  </a:lnTo>
                  <a:lnTo>
                    <a:pt x="0" y="605412"/>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32" name="Freeform 32"/>
            <p:cNvSpPr/>
            <p:nvPr/>
          </p:nvSpPr>
          <p:spPr>
            <a:xfrm>
              <a:off x="18751037" y="7943129"/>
              <a:ext cx="5226094" cy="638597"/>
            </a:xfrm>
            <a:custGeom>
              <a:avLst/>
              <a:gdLst/>
              <a:ahLst/>
              <a:cxnLst/>
              <a:rect l="l" t="t" r="r" b="b"/>
              <a:pathLst>
                <a:path w="5226094" h="638597">
                  <a:moveTo>
                    <a:pt x="0" y="0"/>
                  </a:moveTo>
                  <a:lnTo>
                    <a:pt x="5226094" y="0"/>
                  </a:lnTo>
                  <a:lnTo>
                    <a:pt x="5226094" y="638597"/>
                  </a:lnTo>
                  <a:lnTo>
                    <a:pt x="0" y="638597"/>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33" name="Freeform 33"/>
            <p:cNvSpPr/>
            <p:nvPr/>
          </p:nvSpPr>
          <p:spPr>
            <a:xfrm>
              <a:off x="17932937" y="7943129"/>
              <a:ext cx="658002" cy="605412"/>
            </a:xfrm>
            <a:custGeom>
              <a:avLst/>
              <a:gdLst/>
              <a:ahLst/>
              <a:cxnLst/>
              <a:rect l="l" t="t" r="r" b="b"/>
              <a:pathLst>
                <a:path w="658002" h="605412">
                  <a:moveTo>
                    <a:pt x="0" y="0"/>
                  </a:moveTo>
                  <a:lnTo>
                    <a:pt x="658002" y="0"/>
                  </a:lnTo>
                  <a:lnTo>
                    <a:pt x="658002" y="605412"/>
                  </a:lnTo>
                  <a:lnTo>
                    <a:pt x="0" y="605412"/>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34" name="Freeform 34"/>
            <p:cNvSpPr/>
            <p:nvPr/>
          </p:nvSpPr>
          <p:spPr>
            <a:xfrm>
              <a:off x="18801708" y="15996545"/>
              <a:ext cx="5265617" cy="643426"/>
            </a:xfrm>
            <a:custGeom>
              <a:avLst/>
              <a:gdLst/>
              <a:ahLst/>
              <a:cxnLst/>
              <a:rect l="l" t="t" r="r" b="b"/>
              <a:pathLst>
                <a:path w="5265617" h="643426">
                  <a:moveTo>
                    <a:pt x="0" y="0"/>
                  </a:moveTo>
                  <a:lnTo>
                    <a:pt x="5265617" y="0"/>
                  </a:lnTo>
                  <a:lnTo>
                    <a:pt x="5265617" y="643426"/>
                  </a:lnTo>
                  <a:lnTo>
                    <a:pt x="0" y="643426"/>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35" name="Freeform 35"/>
            <p:cNvSpPr/>
            <p:nvPr/>
          </p:nvSpPr>
          <p:spPr>
            <a:xfrm>
              <a:off x="17936972" y="16006119"/>
              <a:ext cx="662978" cy="609990"/>
            </a:xfrm>
            <a:custGeom>
              <a:avLst/>
              <a:gdLst/>
              <a:ahLst/>
              <a:cxnLst/>
              <a:rect l="l" t="t" r="r" b="b"/>
              <a:pathLst>
                <a:path w="662978" h="609990">
                  <a:moveTo>
                    <a:pt x="0" y="0"/>
                  </a:moveTo>
                  <a:lnTo>
                    <a:pt x="662978" y="0"/>
                  </a:lnTo>
                  <a:lnTo>
                    <a:pt x="662978" y="609990"/>
                  </a:lnTo>
                  <a:lnTo>
                    <a:pt x="0" y="609990"/>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36" name="Freeform 36"/>
            <p:cNvSpPr/>
            <p:nvPr/>
          </p:nvSpPr>
          <p:spPr>
            <a:xfrm>
              <a:off x="18788924" y="15117836"/>
              <a:ext cx="5265617" cy="643426"/>
            </a:xfrm>
            <a:custGeom>
              <a:avLst/>
              <a:gdLst/>
              <a:ahLst/>
              <a:cxnLst/>
              <a:rect l="l" t="t" r="r" b="b"/>
              <a:pathLst>
                <a:path w="5265617" h="643426">
                  <a:moveTo>
                    <a:pt x="0" y="0"/>
                  </a:moveTo>
                  <a:lnTo>
                    <a:pt x="5265616" y="0"/>
                  </a:lnTo>
                  <a:lnTo>
                    <a:pt x="5265616" y="643426"/>
                  </a:lnTo>
                  <a:lnTo>
                    <a:pt x="0" y="643426"/>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37" name="Freeform 37"/>
            <p:cNvSpPr/>
            <p:nvPr/>
          </p:nvSpPr>
          <p:spPr>
            <a:xfrm>
              <a:off x="17884776" y="15136985"/>
              <a:ext cx="662978" cy="609990"/>
            </a:xfrm>
            <a:custGeom>
              <a:avLst/>
              <a:gdLst/>
              <a:ahLst/>
              <a:cxnLst/>
              <a:rect l="l" t="t" r="r" b="b"/>
              <a:pathLst>
                <a:path w="662978" h="609990">
                  <a:moveTo>
                    <a:pt x="0" y="0"/>
                  </a:moveTo>
                  <a:lnTo>
                    <a:pt x="662978" y="0"/>
                  </a:lnTo>
                  <a:lnTo>
                    <a:pt x="662978" y="609990"/>
                  </a:lnTo>
                  <a:lnTo>
                    <a:pt x="0" y="609990"/>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38" name="Freeform 38"/>
            <p:cNvSpPr/>
            <p:nvPr/>
          </p:nvSpPr>
          <p:spPr>
            <a:xfrm>
              <a:off x="18773677" y="14218703"/>
              <a:ext cx="5265617" cy="643426"/>
            </a:xfrm>
            <a:custGeom>
              <a:avLst/>
              <a:gdLst/>
              <a:ahLst/>
              <a:cxnLst/>
              <a:rect l="l" t="t" r="r" b="b"/>
              <a:pathLst>
                <a:path w="5265617" h="643426">
                  <a:moveTo>
                    <a:pt x="0" y="0"/>
                  </a:moveTo>
                  <a:lnTo>
                    <a:pt x="5265617" y="0"/>
                  </a:lnTo>
                  <a:lnTo>
                    <a:pt x="5265617" y="643426"/>
                  </a:lnTo>
                  <a:lnTo>
                    <a:pt x="0" y="643426"/>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39" name="Freeform 39"/>
            <p:cNvSpPr/>
            <p:nvPr/>
          </p:nvSpPr>
          <p:spPr>
            <a:xfrm>
              <a:off x="17868491" y="14237852"/>
              <a:ext cx="662978" cy="609990"/>
            </a:xfrm>
            <a:custGeom>
              <a:avLst/>
              <a:gdLst/>
              <a:ahLst/>
              <a:cxnLst/>
              <a:rect l="l" t="t" r="r" b="b"/>
              <a:pathLst>
                <a:path w="662978" h="609990">
                  <a:moveTo>
                    <a:pt x="0" y="0"/>
                  </a:moveTo>
                  <a:lnTo>
                    <a:pt x="662978" y="0"/>
                  </a:lnTo>
                  <a:lnTo>
                    <a:pt x="662978" y="609990"/>
                  </a:lnTo>
                  <a:lnTo>
                    <a:pt x="0" y="609990"/>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40" name="Freeform 40"/>
            <p:cNvSpPr/>
            <p:nvPr/>
          </p:nvSpPr>
          <p:spPr>
            <a:xfrm>
              <a:off x="18715651" y="12367829"/>
              <a:ext cx="5280736" cy="645273"/>
            </a:xfrm>
            <a:custGeom>
              <a:avLst/>
              <a:gdLst/>
              <a:ahLst/>
              <a:cxnLst/>
              <a:rect l="l" t="t" r="r" b="b"/>
              <a:pathLst>
                <a:path w="5280736" h="645273">
                  <a:moveTo>
                    <a:pt x="0" y="0"/>
                  </a:moveTo>
                  <a:lnTo>
                    <a:pt x="5280735" y="0"/>
                  </a:lnTo>
                  <a:lnTo>
                    <a:pt x="5280735" y="645273"/>
                  </a:lnTo>
                  <a:lnTo>
                    <a:pt x="0" y="645273"/>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41" name="Freeform 41"/>
            <p:cNvSpPr/>
            <p:nvPr/>
          </p:nvSpPr>
          <p:spPr>
            <a:xfrm>
              <a:off x="17962550" y="12377403"/>
              <a:ext cx="662978" cy="609990"/>
            </a:xfrm>
            <a:custGeom>
              <a:avLst/>
              <a:gdLst/>
              <a:ahLst/>
              <a:cxnLst/>
              <a:rect l="l" t="t" r="r" b="b"/>
              <a:pathLst>
                <a:path w="662978" h="609990">
                  <a:moveTo>
                    <a:pt x="0" y="0"/>
                  </a:moveTo>
                  <a:lnTo>
                    <a:pt x="662978" y="0"/>
                  </a:lnTo>
                  <a:lnTo>
                    <a:pt x="662978" y="609990"/>
                  </a:lnTo>
                  <a:lnTo>
                    <a:pt x="0" y="609990"/>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42" name="Freeform 42"/>
            <p:cNvSpPr/>
            <p:nvPr/>
          </p:nvSpPr>
          <p:spPr>
            <a:xfrm>
              <a:off x="17937697" y="7943129"/>
              <a:ext cx="577710" cy="597888"/>
            </a:xfrm>
            <a:custGeom>
              <a:avLst/>
              <a:gdLst/>
              <a:ahLst/>
              <a:cxnLst/>
              <a:rect l="l" t="t" r="r" b="b"/>
              <a:pathLst>
                <a:path w="577710" h="597888">
                  <a:moveTo>
                    <a:pt x="0" y="0"/>
                  </a:moveTo>
                  <a:lnTo>
                    <a:pt x="577709" y="0"/>
                  </a:lnTo>
                  <a:lnTo>
                    <a:pt x="577709" y="597888"/>
                  </a:lnTo>
                  <a:lnTo>
                    <a:pt x="0" y="5978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3" name="Freeform 43"/>
            <p:cNvSpPr/>
            <p:nvPr/>
          </p:nvSpPr>
          <p:spPr>
            <a:xfrm>
              <a:off x="17937697" y="9686222"/>
              <a:ext cx="577710" cy="597888"/>
            </a:xfrm>
            <a:custGeom>
              <a:avLst/>
              <a:gdLst/>
              <a:ahLst/>
              <a:cxnLst/>
              <a:rect l="l" t="t" r="r" b="b"/>
              <a:pathLst>
                <a:path w="577710" h="597888">
                  <a:moveTo>
                    <a:pt x="0" y="0"/>
                  </a:moveTo>
                  <a:lnTo>
                    <a:pt x="577709" y="0"/>
                  </a:lnTo>
                  <a:lnTo>
                    <a:pt x="577709" y="597889"/>
                  </a:lnTo>
                  <a:lnTo>
                    <a:pt x="0" y="5978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4" name="Freeform 44"/>
            <p:cNvSpPr/>
            <p:nvPr/>
          </p:nvSpPr>
          <p:spPr>
            <a:xfrm>
              <a:off x="17967346" y="12355651"/>
              <a:ext cx="582079" cy="602410"/>
            </a:xfrm>
            <a:custGeom>
              <a:avLst/>
              <a:gdLst/>
              <a:ahLst/>
              <a:cxnLst/>
              <a:rect l="l" t="t" r="r" b="b"/>
              <a:pathLst>
                <a:path w="582079" h="602410">
                  <a:moveTo>
                    <a:pt x="0" y="0"/>
                  </a:moveTo>
                  <a:lnTo>
                    <a:pt x="582078" y="0"/>
                  </a:lnTo>
                  <a:lnTo>
                    <a:pt x="582078" y="602410"/>
                  </a:lnTo>
                  <a:lnTo>
                    <a:pt x="0" y="6024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5" name="Freeform 45"/>
            <p:cNvSpPr/>
            <p:nvPr/>
          </p:nvSpPr>
          <p:spPr>
            <a:xfrm>
              <a:off x="17962550" y="14232068"/>
              <a:ext cx="582079" cy="602410"/>
            </a:xfrm>
            <a:custGeom>
              <a:avLst/>
              <a:gdLst/>
              <a:ahLst/>
              <a:cxnLst/>
              <a:rect l="l" t="t" r="r" b="b"/>
              <a:pathLst>
                <a:path w="582079" h="602410">
                  <a:moveTo>
                    <a:pt x="0" y="0"/>
                  </a:moveTo>
                  <a:lnTo>
                    <a:pt x="582079" y="0"/>
                  </a:lnTo>
                  <a:lnTo>
                    <a:pt x="582079" y="602410"/>
                  </a:lnTo>
                  <a:lnTo>
                    <a:pt x="0" y="6024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6" name="Freeform 46"/>
            <p:cNvSpPr/>
            <p:nvPr/>
          </p:nvSpPr>
          <p:spPr>
            <a:xfrm>
              <a:off x="17884776" y="15115800"/>
              <a:ext cx="582079" cy="602410"/>
            </a:xfrm>
            <a:custGeom>
              <a:avLst/>
              <a:gdLst/>
              <a:ahLst/>
              <a:cxnLst/>
              <a:rect l="l" t="t" r="r" b="b"/>
              <a:pathLst>
                <a:path w="582079" h="602410">
                  <a:moveTo>
                    <a:pt x="0" y="0"/>
                  </a:moveTo>
                  <a:lnTo>
                    <a:pt x="582078" y="0"/>
                  </a:lnTo>
                  <a:lnTo>
                    <a:pt x="582078" y="602410"/>
                  </a:lnTo>
                  <a:lnTo>
                    <a:pt x="0" y="6024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highlight>
                  <a:srgbClr val="FF0000"/>
                </a:highlight>
              </a:endParaRPr>
            </a:p>
          </p:txBody>
        </p:sp>
        <p:sp>
          <p:nvSpPr>
            <p:cNvPr id="47" name="Freeform 47"/>
            <p:cNvSpPr/>
            <p:nvPr/>
          </p:nvSpPr>
          <p:spPr>
            <a:xfrm>
              <a:off x="17925226" y="16037561"/>
              <a:ext cx="582079" cy="602410"/>
            </a:xfrm>
            <a:custGeom>
              <a:avLst/>
              <a:gdLst/>
              <a:ahLst/>
              <a:cxnLst/>
              <a:rect l="l" t="t" r="r" b="b"/>
              <a:pathLst>
                <a:path w="582079" h="602410">
                  <a:moveTo>
                    <a:pt x="0" y="0"/>
                  </a:moveTo>
                  <a:lnTo>
                    <a:pt x="582078" y="0"/>
                  </a:lnTo>
                  <a:lnTo>
                    <a:pt x="582078" y="602410"/>
                  </a:lnTo>
                  <a:lnTo>
                    <a:pt x="0" y="6024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8" name="Freeform 48"/>
            <p:cNvSpPr/>
            <p:nvPr/>
          </p:nvSpPr>
          <p:spPr>
            <a:xfrm>
              <a:off x="18688855" y="11485944"/>
              <a:ext cx="5240559" cy="640364"/>
            </a:xfrm>
            <a:custGeom>
              <a:avLst/>
              <a:gdLst/>
              <a:ahLst/>
              <a:cxnLst/>
              <a:rect l="l" t="t" r="r" b="b"/>
              <a:pathLst>
                <a:path w="5240559" h="640364">
                  <a:moveTo>
                    <a:pt x="0" y="0"/>
                  </a:moveTo>
                  <a:lnTo>
                    <a:pt x="5240559" y="0"/>
                  </a:lnTo>
                  <a:lnTo>
                    <a:pt x="5240559" y="640364"/>
                  </a:lnTo>
                  <a:lnTo>
                    <a:pt x="0" y="640364"/>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dirty="0"/>
            </a:p>
          </p:txBody>
        </p:sp>
        <p:sp>
          <p:nvSpPr>
            <p:cNvPr id="49" name="Freeform 49"/>
            <p:cNvSpPr/>
            <p:nvPr/>
          </p:nvSpPr>
          <p:spPr>
            <a:xfrm>
              <a:off x="17868491" y="11485944"/>
              <a:ext cx="659823" cy="607087"/>
            </a:xfrm>
            <a:custGeom>
              <a:avLst/>
              <a:gdLst/>
              <a:ahLst/>
              <a:cxnLst/>
              <a:rect l="l" t="t" r="r" b="b"/>
              <a:pathLst>
                <a:path w="659823" h="607087">
                  <a:moveTo>
                    <a:pt x="0" y="0"/>
                  </a:moveTo>
                  <a:lnTo>
                    <a:pt x="659823" y="0"/>
                  </a:lnTo>
                  <a:lnTo>
                    <a:pt x="659823" y="607088"/>
                  </a:lnTo>
                  <a:lnTo>
                    <a:pt x="0" y="607088"/>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50" name="Freeform 50"/>
            <p:cNvSpPr/>
            <p:nvPr/>
          </p:nvSpPr>
          <p:spPr>
            <a:xfrm>
              <a:off x="18751037" y="13320260"/>
              <a:ext cx="5266539" cy="643539"/>
            </a:xfrm>
            <a:custGeom>
              <a:avLst/>
              <a:gdLst/>
              <a:ahLst/>
              <a:cxnLst/>
              <a:rect l="l" t="t" r="r" b="b"/>
              <a:pathLst>
                <a:path w="5266539" h="643539">
                  <a:moveTo>
                    <a:pt x="0" y="0"/>
                  </a:moveTo>
                  <a:lnTo>
                    <a:pt x="5266539" y="0"/>
                  </a:lnTo>
                  <a:lnTo>
                    <a:pt x="5266539" y="643539"/>
                  </a:lnTo>
                  <a:lnTo>
                    <a:pt x="0" y="643539"/>
                  </a:lnTo>
                  <a:lnTo>
                    <a:pt x="0" y="0"/>
                  </a:lnTo>
                  <a:close/>
                </a:path>
              </a:pathLst>
            </a:custGeom>
            <a:blipFill>
              <a:blip r:embed="rId2">
                <a:extLst>
                  <a:ext uri="{96DAC541-7B7A-43D3-8B79-37D633B846F1}">
                    <asvg:svgBlip xmlns:asvg="http://schemas.microsoft.com/office/drawing/2016/SVG/main" r:embed="rId3"/>
                  </a:ext>
                </a:extLst>
              </a:blip>
              <a:stretch>
                <a:fillRect t="-359185" b="-359185"/>
              </a:stretch>
            </a:blipFill>
          </p:spPr>
          <p:txBody>
            <a:bodyPr/>
            <a:lstStyle/>
            <a:p>
              <a:endParaRPr lang="en-US"/>
            </a:p>
          </p:txBody>
        </p:sp>
        <p:sp>
          <p:nvSpPr>
            <p:cNvPr id="51" name="Freeform 51"/>
            <p:cNvSpPr/>
            <p:nvPr/>
          </p:nvSpPr>
          <p:spPr>
            <a:xfrm>
              <a:off x="17897551" y="13320260"/>
              <a:ext cx="663094" cy="610097"/>
            </a:xfrm>
            <a:custGeom>
              <a:avLst/>
              <a:gdLst/>
              <a:ahLst/>
              <a:cxnLst/>
              <a:rect l="l" t="t" r="r" b="b"/>
              <a:pathLst>
                <a:path w="663094" h="610097">
                  <a:moveTo>
                    <a:pt x="0" y="0"/>
                  </a:moveTo>
                  <a:lnTo>
                    <a:pt x="663094" y="0"/>
                  </a:lnTo>
                  <a:lnTo>
                    <a:pt x="663094" y="610097"/>
                  </a:lnTo>
                  <a:lnTo>
                    <a:pt x="0" y="610097"/>
                  </a:lnTo>
                  <a:lnTo>
                    <a:pt x="0" y="0"/>
                  </a:lnTo>
                  <a:close/>
                </a:path>
              </a:pathLst>
            </a:custGeom>
            <a:blipFill>
              <a:blip r:embed="rId2">
                <a:extLst>
                  <a:ext uri="{96DAC541-7B7A-43D3-8B79-37D633B846F1}">
                    <asvg:svgBlip xmlns:asvg="http://schemas.microsoft.com/office/drawing/2016/SVG/main" r:embed="rId3"/>
                  </a:ext>
                </a:extLst>
              </a:blip>
              <a:stretch>
                <a:fillRect t="-4343" b="-4343"/>
              </a:stretch>
            </a:blipFill>
          </p:spPr>
          <p:txBody>
            <a:bodyPr/>
            <a:lstStyle/>
            <a:p>
              <a:endParaRPr lang="en-US"/>
            </a:p>
          </p:txBody>
        </p:sp>
        <p:sp>
          <p:nvSpPr>
            <p:cNvPr id="52" name="Freeform 52"/>
            <p:cNvSpPr/>
            <p:nvPr/>
          </p:nvSpPr>
          <p:spPr>
            <a:xfrm>
              <a:off x="17902347" y="13298504"/>
              <a:ext cx="582181" cy="602515"/>
            </a:xfrm>
            <a:custGeom>
              <a:avLst/>
              <a:gdLst/>
              <a:ahLst/>
              <a:cxnLst/>
              <a:rect l="l" t="t" r="r" b="b"/>
              <a:pathLst>
                <a:path w="582181" h="602515">
                  <a:moveTo>
                    <a:pt x="0" y="0"/>
                  </a:moveTo>
                  <a:lnTo>
                    <a:pt x="582181" y="0"/>
                  </a:lnTo>
                  <a:lnTo>
                    <a:pt x="582181" y="602515"/>
                  </a:lnTo>
                  <a:lnTo>
                    <a:pt x="0" y="6025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3" name="Freeform 53"/>
            <p:cNvSpPr/>
            <p:nvPr/>
          </p:nvSpPr>
          <p:spPr>
            <a:xfrm>
              <a:off x="17921845" y="11489716"/>
              <a:ext cx="579309" cy="599543"/>
            </a:xfrm>
            <a:custGeom>
              <a:avLst/>
              <a:gdLst/>
              <a:ahLst/>
              <a:cxnLst/>
              <a:rect l="l" t="t" r="r" b="b"/>
              <a:pathLst>
                <a:path w="579309" h="599543">
                  <a:moveTo>
                    <a:pt x="0" y="0"/>
                  </a:moveTo>
                  <a:lnTo>
                    <a:pt x="579309" y="0"/>
                  </a:lnTo>
                  <a:lnTo>
                    <a:pt x="579309" y="599544"/>
                  </a:lnTo>
                  <a:lnTo>
                    <a:pt x="0" y="5995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4" name="Freeform 54"/>
            <p:cNvSpPr/>
            <p:nvPr/>
          </p:nvSpPr>
          <p:spPr>
            <a:xfrm>
              <a:off x="17990532" y="8817758"/>
              <a:ext cx="577710" cy="597888"/>
            </a:xfrm>
            <a:custGeom>
              <a:avLst/>
              <a:gdLst/>
              <a:ahLst/>
              <a:cxnLst/>
              <a:rect l="l" t="t" r="r" b="b"/>
              <a:pathLst>
                <a:path w="577710" h="597888">
                  <a:moveTo>
                    <a:pt x="0" y="0"/>
                  </a:moveTo>
                  <a:lnTo>
                    <a:pt x="577709" y="0"/>
                  </a:lnTo>
                  <a:lnTo>
                    <a:pt x="577709" y="597889"/>
                  </a:lnTo>
                  <a:lnTo>
                    <a:pt x="0" y="5978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5" name="Freeform 55"/>
            <p:cNvSpPr/>
            <p:nvPr/>
          </p:nvSpPr>
          <p:spPr>
            <a:xfrm>
              <a:off x="13122641" y="9842525"/>
              <a:ext cx="3386950" cy="1210835"/>
            </a:xfrm>
            <a:custGeom>
              <a:avLst/>
              <a:gdLst/>
              <a:ahLst/>
              <a:cxnLst/>
              <a:rect l="l" t="t" r="r" b="b"/>
              <a:pathLst>
                <a:path w="3386950" h="1210835">
                  <a:moveTo>
                    <a:pt x="0" y="0"/>
                  </a:moveTo>
                  <a:lnTo>
                    <a:pt x="3386950" y="0"/>
                  </a:lnTo>
                  <a:lnTo>
                    <a:pt x="3386950" y="1210835"/>
                  </a:lnTo>
                  <a:lnTo>
                    <a:pt x="0" y="1210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6" name="TextBox 56"/>
            <p:cNvSpPr txBox="1"/>
            <p:nvPr/>
          </p:nvSpPr>
          <p:spPr>
            <a:xfrm>
              <a:off x="7180421" y="10730266"/>
              <a:ext cx="3698833" cy="333199"/>
            </a:xfrm>
            <a:prstGeom prst="rect">
              <a:avLst/>
            </a:prstGeom>
          </p:spPr>
          <p:txBody>
            <a:bodyPr lIns="0" tIns="0" rIns="0" bIns="0" rtlCol="0" anchor="t">
              <a:spAutoFit/>
            </a:bodyPr>
            <a:lstStyle/>
            <a:p>
              <a:pPr>
                <a:lnSpc>
                  <a:spcPts val="2099"/>
                </a:lnSpc>
              </a:pPr>
              <a:r>
                <a:rPr lang="en-US" sz="1399">
                  <a:solidFill>
                    <a:srgbClr val="004369"/>
                  </a:solidFill>
                  <a:latin typeface="Poppins"/>
                </a:rPr>
                <a:t>Second version of prototype</a:t>
              </a:r>
            </a:p>
          </p:txBody>
        </p:sp>
        <p:sp>
          <p:nvSpPr>
            <p:cNvPr id="57" name="TextBox 57"/>
            <p:cNvSpPr txBox="1"/>
            <p:nvPr/>
          </p:nvSpPr>
          <p:spPr>
            <a:xfrm>
              <a:off x="7180421" y="9796655"/>
              <a:ext cx="3790044" cy="333199"/>
            </a:xfrm>
            <a:prstGeom prst="rect">
              <a:avLst/>
            </a:prstGeom>
          </p:spPr>
          <p:txBody>
            <a:bodyPr lIns="0" tIns="0" rIns="0" bIns="0" rtlCol="0" anchor="t">
              <a:spAutoFit/>
            </a:bodyPr>
            <a:lstStyle/>
            <a:p>
              <a:pPr>
                <a:lnSpc>
                  <a:spcPts val="2099"/>
                </a:lnSpc>
              </a:pPr>
              <a:r>
                <a:rPr lang="en-US" sz="1399">
                  <a:solidFill>
                    <a:srgbClr val="004369"/>
                  </a:solidFill>
                  <a:latin typeface="Poppins"/>
                </a:rPr>
                <a:t>First version of Prototype Design</a:t>
              </a:r>
            </a:p>
          </p:txBody>
        </p:sp>
        <p:sp>
          <p:nvSpPr>
            <p:cNvPr id="58" name="TextBox 58"/>
            <p:cNvSpPr txBox="1"/>
            <p:nvPr/>
          </p:nvSpPr>
          <p:spPr>
            <a:xfrm>
              <a:off x="6969657" y="8947197"/>
              <a:ext cx="4330212" cy="333199"/>
            </a:xfrm>
            <a:prstGeom prst="rect">
              <a:avLst/>
            </a:prstGeom>
          </p:spPr>
          <p:txBody>
            <a:bodyPr lIns="0" tIns="0" rIns="0" bIns="0" rtlCol="0" anchor="t">
              <a:spAutoFit/>
            </a:bodyPr>
            <a:lstStyle/>
            <a:p>
              <a:pPr>
                <a:lnSpc>
                  <a:spcPts val="2099"/>
                </a:lnSpc>
              </a:pPr>
              <a:r>
                <a:rPr lang="en-US" sz="1399">
                  <a:solidFill>
                    <a:srgbClr val="004369"/>
                  </a:solidFill>
                  <a:latin typeface="Poppins"/>
                </a:rPr>
                <a:t>Primary Malware Classifying Model </a:t>
              </a:r>
            </a:p>
          </p:txBody>
        </p:sp>
        <p:sp>
          <p:nvSpPr>
            <p:cNvPr id="59" name="TextBox 59"/>
            <p:cNvSpPr txBox="1"/>
            <p:nvPr/>
          </p:nvSpPr>
          <p:spPr>
            <a:xfrm>
              <a:off x="6939914" y="8085832"/>
              <a:ext cx="4647488" cy="333199"/>
            </a:xfrm>
            <a:prstGeom prst="rect">
              <a:avLst/>
            </a:prstGeom>
          </p:spPr>
          <p:txBody>
            <a:bodyPr lIns="0" tIns="0" rIns="0" bIns="0" rtlCol="0" anchor="t">
              <a:spAutoFit/>
            </a:bodyPr>
            <a:lstStyle/>
            <a:p>
              <a:pPr>
                <a:lnSpc>
                  <a:spcPts val="2099"/>
                </a:lnSpc>
              </a:pPr>
              <a:r>
                <a:rPr lang="en-US" sz="1399">
                  <a:solidFill>
                    <a:srgbClr val="004369"/>
                  </a:solidFill>
                  <a:latin typeface="Poppins"/>
                </a:rPr>
                <a:t>Software requirements specification</a:t>
              </a:r>
            </a:p>
          </p:txBody>
        </p:sp>
        <p:sp>
          <p:nvSpPr>
            <p:cNvPr id="60" name="TextBox 60"/>
            <p:cNvSpPr txBox="1"/>
            <p:nvPr/>
          </p:nvSpPr>
          <p:spPr>
            <a:xfrm>
              <a:off x="7267817" y="16129698"/>
              <a:ext cx="4682634" cy="342203"/>
            </a:xfrm>
            <a:prstGeom prst="rect">
              <a:avLst/>
            </a:prstGeom>
          </p:spPr>
          <p:txBody>
            <a:bodyPr lIns="0" tIns="0" rIns="0" bIns="0" rtlCol="0" anchor="t">
              <a:spAutoFit/>
            </a:bodyPr>
            <a:lstStyle/>
            <a:p>
              <a:pPr>
                <a:lnSpc>
                  <a:spcPts val="2114"/>
                </a:lnSpc>
              </a:pPr>
              <a:r>
                <a:rPr lang="en-US" sz="1409">
                  <a:solidFill>
                    <a:srgbClr val="004369"/>
                  </a:solidFill>
                  <a:latin typeface="Poppins"/>
                </a:rPr>
                <a:t>Final Project Outcome</a:t>
              </a:r>
            </a:p>
          </p:txBody>
        </p:sp>
        <p:sp>
          <p:nvSpPr>
            <p:cNvPr id="61" name="TextBox 61"/>
            <p:cNvSpPr txBox="1"/>
            <p:nvPr/>
          </p:nvSpPr>
          <p:spPr>
            <a:xfrm>
              <a:off x="7395264" y="15188364"/>
              <a:ext cx="3192036" cy="342203"/>
            </a:xfrm>
            <a:prstGeom prst="rect">
              <a:avLst/>
            </a:prstGeom>
          </p:spPr>
          <p:txBody>
            <a:bodyPr lIns="0" tIns="0" rIns="0" bIns="0" rtlCol="0" anchor="t">
              <a:spAutoFit/>
            </a:bodyPr>
            <a:lstStyle/>
            <a:p>
              <a:pPr>
                <a:lnSpc>
                  <a:spcPts val="2114"/>
                </a:lnSpc>
              </a:pPr>
              <a:r>
                <a:rPr lang="en-US" sz="1409">
                  <a:solidFill>
                    <a:srgbClr val="004369"/>
                  </a:solidFill>
                  <a:latin typeface="Poppins"/>
                </a:rPr>
                <a:t>Final Documentation </a:t>
              </a:r>
            </a:p>
          </p:txBody>
        </p:sp>
        <p:sp>
          <p:nvSpPr>
            <p:cNvPr id="62" name="TextBox 62"/>
            <p:cNvSpPr txBox="1"/>
            <p:nvPr/>
          </p:nvSpPr>
          <p:spPr>
            <a:xfrm>
              <a:off x="6977185" y="14356565"/>
              <a:ext cx="4057790" cy="342203"/>
            </a:xfrm>
            <a:prstGeom prst="rect">
              <a:avLst/>
            </a:prstGeom>
          </p:spPr>
          <p:txBody>
            <a:bodyPr lIns="0" tIns="0" rIns="0" bIns="0" rtlCol="0" anchor="t">
              <a:spAutoFit/>
            </a:bodyPr>
            <a:lstStyle/>
            <a:p>
              <a:pPr>
                <a:lnSpc>
                  <a:spcPts val="2114"/>
                </a:lnSpc>
              </a:pPr>
              <a:r>
                <a:rPr lang="en-US" sz="1409">
                  <a:solidFill>
                    <a:srgbClr val="004369"/>
                  </a:solidFill>
                  <a:latin typeface="Poppins"/>
                </a:rPr>
                <a:t>Final version of working Prototype </a:t>
              </a:r>
            </a:p>
          </p:txBody>
        </p:sp>
        <p:sp>
          <p:nvSpPr>
            <p:cNvPr id="63" name="TextBox 63"/>
            <p:cNvSpPr txBox="1"/>
            <p:nvPr/>
          </p:nvSpPr>
          <p:spPr>
            <a:xfrm>
              <a:off x="8044266" y="13392067"/>
              <a:ext cx="1845289" cy="342203"/>
            </a:xfrm>
            <a:prstGeom prst="rect">
              <a:avLst/>
            </a:prstGeom>
          </p:spPr>
          <p:txBody>
            <a:bodyPr lIns="0" tIns="0" rIns="0" bIns="0" rtlCol="0" anchor="t">
              <a:spAutoFit/>
            </a:bodyPr>
            <a:lstStyle/>
            <a:p>
              <a:pPr>
                <a:lnSpc>
                  <a:spcPts val="2114"/>
                </a:lnSpc>
              </a:pPr>
              <a:r>
                <a:rPr lang="en-US" sz="1409">
                  <a:solidFill>
                    <a:srgbClr val="004369"/>
                  </a:solidFill>
                  <a:latin typeface="Poppins"/>
                </a:rPr>
                <a:t>Testing Results</a:t>
              </a:r>
            </a:p>
          </p:txBody>
        </p:sp>
        <p:sp>
          <p:nvSpPr>
            <p:cNvPr id="64" name="TextBox 64"/>
            <p:cNvSpPr txBox="1"/>
            <p:nvPr/>
          </p:nvSpPr>
          <p:spPr>
            <a:xfrm>
              <a:off x="7180421" y="11604896"/>
              <a:ext cx="3572978" cy="333199"/>
            </a:xfrm>
            <a:prstGeom prst="rect">
              <a:avLst/>
            </a:prstGeom>
          </p:spPr>
          <p:txBody>
            <a:bodyPr lIns="0" tIns="0" rIns="0" bIns="0" rtlCol="0" anchor="t">
              <a:spAutoFit/>
            </a:bodyPr>
            <a:lstStyle/>
            <a:p>
              <a:pPr>
                <a:lnSpc>
                  <a:spcPts val="2099"/>
                </a:lnSpc>
              </a:pPr>
              <a:r>
                <a:rPr lang="en-US" sz="1399">
                  <a:solidFill>
                    <a:srgbClr val="004369"/>
                  </a:solidFill>
                  <a:latin typeface="Poppins"/>
                </a:rPr>
                <a:t>User Interface (UI) Prototype</a:t>
              </a:r>
            </a:p>
          </p:txBody>
        </p:sp>
        <p:sp>
          <p:nvSpPr>
            <p:cNvPr id="65" name="TextBox 65"/>
            <p:cNvSpPr txBox="1"/>
            <p:nvPr/>
          </p:nvSpPr>
          <p:spPr>
            <a:xfrm>
              <a:off x="7009740" y="12562006"/>
              <a:ext cx="3952636" cy="342203"/>
            </a:xfrm>
            <a:prstGeom prst="rect">
              <a:avLst/>
            </a:prstGeom>
          </p:spPr>
          <p:txBody>
            <a:bodyPr lIns="0" tIns="0" rIns="0" bIns="0" rtlCol="0" anchor="t">
              <a:spAutoFit/>
            </a:bodyPr>
            <a:lstStyle/>
            <a:p>
              <a:pPr>
                <a:lnSpc>
                  <a:spcPts val="2114"/>
                </a:lnSpc>
              </a:pPr>
              <a:r>
                <a:rPr lang="en-US" sz="1409">
                  <a:solidFill>
                    <a:srgbClr val="004369"/>
                  </a:solidFill>
                  <a:latin typeface="Poppins"/>
                </a:rPr>
                <a:t>User Guides and Operating Steps</a:t>
              </a:r>
            </a:p>
          </p:txBody>
        </p:sp>
        <p:sp>
          <p:nvSpPr>
            <p:cNvPr id="66" name="TextBox 66"/>
            <p:cNvSpPr txBox="1"/>
            <p:nvPr/>
          </p:nvSpPr>
          <p:spPr>
            <a:xfrm>
              <a:off x="19629636" y="10702368"/>
              <a:ext cx="3698833" cy="333199"/>
            </a:xfrm>
            <a:prstGeom prst="rect">
              <a:avLst/>
            </a:prstGeom>
          </p:spPr>
          <p:txBody>
            <a:bodyPr lIns="0" tIns="0" rIns="0" bIns="0" rtlCol="0" anchor="t">
              <a:spAutoFit/>
            </a:bodyPr>
            <a:lstStyle/>
            <a:p>
              <a:pPr>
                <a:lnSpc>
                  <a:spcPts val="2099"/>
                </a:lnSpc>
              </a:pPr>
              <a:r>
                <a:rPr lang="en-US" sz="1399" dirty="0">
                  <a:solidFill>
                    <a:srgbClr val="004369"/>
                  </a:solidFill>
                  <a:highlight>
                    <a:srgbClr val="008000"/>
                  </a:highlight>
                  <a:latin typeface="Poppins"/>
                </a:rPr>
                <a:t>Second version of prototype</a:t>
              </a:r>
            </a:p>
          </p:txBody>
        </p:sp>
        <p:sp>
          <p:nvSpPr>
            <p:cNvPr id="67" name="TextBox 67"/>
            <p:cNvSpPr txBox="1"/>
            <p:nvPr/>
          </p:nvSpPr>
          <p:spPr>
            <a:xfrm>
              <a:off x="19414112" y="9769444"/>
              <a:ext cx="3790044" cy="333199"/>
            </a:xfrm>
            <a:prstGeom prst="rect">
              <a:avLst/>
            </a:prstGeom>
          </p:spPr>
          <p:txBody>
            <a:bodyPr lIns="0" tIns="0" rIns="0" bIns="0" rtlCol="0" anchor="t">
              <a:spAutoFit/>
            </a:bodyPr>
            <a:lstStyle/>
            <a:p>
              <a:pPr>
                <a:lnSpc>
                  <a:spcPts val="2099"/>
                </a:lnSpc>
              </a:pPr>
              <a:r>
                <a:rPr lang="en-US" sz="1399" dirty="0">
                  <a:solidFill>
                    <a:srgbClr val="004369"/>
                  </a:solidFill>
                  <a:highlight>
                    <a:srgbClr val="008000"/>
                  </a:highlight>
                  <a:latin typeface="Poppins"/>
                </a:rPr>
                <a:t>First version of Prototype Design</a:t>
              </a:r>
            </a:p>
          </p:txBody>
        </p:sp>
        <p:sp>
          <p:nvSpPr>
            <p:cNvPr id="68" name="TextBox 68"/>
            <p:cNvSpPr txBox="1"/>
            <p:nvPr/>
          </p:nvSpPr>
          <p:spPr>
            <a:xfrm>
              <a:off x="19190912" y="8918246"/>
              <a:ext cx="4330212" cy="333199"/>
            </a:xfrm>
            <a:prstGeom prst="rect">
              <a:avLst/>
            </a:prstGeom>
          </p:spPr>
          <p:txBody>
            <a:bodyPr lIns="0" tIns="0" rIns="0" bIns="0" rtlCol="0" anchor="t">
              <a:spAutoFit/>
            </a:bodyPr>
            <a:lstStyle/>
            <a:p>
              <a:pPr>
                <a:lnSpc>
                  <a:spcPts val="2099"/>
                </a:lnSpc>
              </a:pPr>
              <a:r>
                <a:rPr lang="en-US" sz="1399" dirty="0">
                  <a:solidFill>
                    <a:srgbClr val="004369"/>
                  </a:solidFill>
                  <a:highlight>
                    <a:srgbClr val="008000"/>
                  </a:highlight>
                  <a:latin typeface="Poppins"/>
                </a:rPr>
                <a:t>Primary Malware Classifying Model </a:t>
              </a:r>
            </a:p>
          </p:txBody>
        </p:sp>
        <p:sp>
          <p:nvSpPr>
            <p:cNvPr id="69" name="TextBox 69"/>
            <p:cNvSpPr txBox="1"/>
            <p:nvPr/>
          </p:nvSpPr>
          <p:spPr>
            <a:xfrm>
              <a:off x="19097988" y="8159406"/>
              <a:ext cx="4647488" cy="333199"/>
            </a:xfrm>
            <a:prstGeom prst="rect">
              <a:avLst/>
            </a:prstGeom>
          </p:spPr>
          <p:txBody>
            <a:bodyPr lIns="0" tIns="0" rIns="0" bIns="0" rtlCol="0" anchor="t">
              <a:spAutoFit/>
            </a:bodyPr>
            <a:lstStyle/>
            <a:p>
              <a:pPr>
                <a:lnSpc>
                  <a:spcPts val="2099"/>
                </a:lnSpc>
              </a:pPr>
              <a:r>
                <a:rPr lang="en-US" sz="1399" dirty="0">
                  <a:solidFill>
                    <a:srgbClr val="004369"/>
                  </a:solidFill>
                  <a:highlight>
                    <a:srgbClr val="008000"/>
                  </a:highlight>
                  <a:latin typeface="Poppins"/>
                </a:rPr>
                <a:t>Software requirements specification</a:t>
              </a:r>
            </a:p>
          </p:txBody>
        </p:sp>
        <p:sp>
          <p:nvSpPr>
            <p:cNvPr id="70" name="TextBox 70"/>
            <p:cNvSpPr txBox="1"/>
            <p:nvPr/>
          </p:nvSpPr>
          <p:spPr>
            <a:xfrm>
              <a:off x="20117888" y="15233604"/>
              <a:ext cx="2930905" cy="305640"/>
            </a:xfrm>
            <a:prstGeom prst="rect">
              <a:avLst/>
            </a:prstGeom>
          </p:spPr>
          <p:txBody>
            <a:bodyPr lIns="0" tIns="0" rIns="0" bIns="0" rtlCol="0" anchor="t">
              <a:spAutoFit/>
            </a:bodyPr>
            <a:lstStyle/>
            <a:p>
              <a:pPr>
                <a:lnSpc>
                  <a:spcPts val="1941"/>
                </a:lnSpc>
              </a:pPr>
              <a:r>
                <a:rPr lang="en-US" sz="1294" dirty="0">
                  <a:solidFill>
                    <a:srgbClr val="004369"/>
                  </a:solidFill>
                  <a:highlight>
                    <a:srgbClr val="FF0000"/>
                  </a:highlight>
                  <a:latin typeface="Poppins"/>
                </a:rPr>
                <a:t>Final Documentation </a:t>
              </a:r>
            </a:p>
          </p:txBody>
        </p:sp>
        <p:sp>
          <p:nvSpPr>
            <p:cNvPr id="71" name="TextBox 71"/>
            <p:cNvSpPr txBox="1"/>
            <p:nvPr/>
          </p:nvSpPr>
          <p:spPr>
            <a:xfrm>
              <a:off x="19401782" y="14386886"/>
              <a:ext cx="4181969" cy="305640"/>
            </a:xfrm>
            <a:prstGeom prst="rect">
              <a:avLst/>
            </a:prstGeom>
          </p:spPr>
          <p:txBody>
            <a:bodyPr lIns="0" tIns="0" rIns="0" bIns="0" rtlCol="0" anchor="t">
              <a:spAutoFit/>
            </a:bodyPr>
            <a:lstStyle/>
            <a:p>
              <a:pPr>
                <a:lnSpc>
                  <a:spcPts val="1941"/>
                </a:lnSpc>
              </a:pPr>
              <a:r>
                <a:rPr lang="en-US" sz="1294" dirty="0">
                  <a:solidFill>
                    <a:srgbClr val="004369"/>
                  </a:solidFill>
                  <a:highlight>
                    <a:srgbClr val="FF0000"/>
                  </a:highlight>
                  <a:latin typeface="Poppins"/>
                </a:rPr>
                <a:t>Final version of working Prototype </a:t>
              </a:r>
            </a:p>
          </p:txBody>
        </p:sp>
        <p:sp>
          <p:nvSpPr>
            <p:cNvPr id="72" name="TextBox 72"/>
            <p:cNvSpPr txBox="1"/>
            <p:nvPr/>
          </p:nvSpPr>
          <p:spPr>
            <a:xfrm>
              <a:off x="20338645" y="13498946"/>
              <a:ext cx="2710148" cy="305640"/>
            </a:xfrm>
            <a:prstGeom prst="rect">
              <a:avLst/>
            </a:prstGeom>
          </p:spPr>
          <p:txBody>
            <a:bodyPr lIns="0" tIns="0" rIns="0" bIns="0" rtlCol="0" anchor="t">
              <a:spAutoFit/>
            </a:bodyPr>
            <a:lstStyle/>
            <a:p>
              <a:pPr>
                <a:lnSpc>
                  <a:spcPts val="1941"/>
                </a:lnSpc>
              </a:pPr>
              <a:r>
                <a:rPr lang="en-US" sz="1294" dirty="0">
                  <a:solidFill>
                    <a:srgbClr val="004369"/>
                  </a:solidFill>
                  <a:highlight>
                    <a:srgbClr val="FF0000"/>
                  </a:highlight>
                  <a:latin typeface="Poppins"/>
                </a:rPr>
                <a:t>Testing Results</a:t>
              </a:r>
            </a:p>
          </p:txBody>
        </p:sp>
        <p:sp>
          <p:nvSpPr>
            <p:cNvPr id="73" name="TextBox 73"/>
            <p:cNvSpPr txBox="1"/>
            <p:nvPr/>
          </p:nvSpPr>
          <p:spPr>
            <a:xfrm>
              <a:off x="19715677" y="11626139"/>
              <a:ext cx="3280683" cy="305212"/>
            </a:xfrm>
            <a:prstGeom prst="rect">
              <a:avLst/>
            </a:prstGeom>
          </p:spPr>
          <p:txBody>
            <a:bodyPr lIns="0" tIns="0" rIns="0" bIns="0" rtlCol="0" anchor="t">
              <a:spAutoFit/>
            </a:bodyPr>
            <a:lstStyle/>
            <a:p>
              <a:pPr>
                <a:lnSpc>
                  <a:spcPts val="1927"/>
                </a:lnSpc>
              </a:pPr>
              <a:r>
                <a:rPr lang="en-US" sz="1285" dirty="0">
                  <a:solidFill>
                    <a:srgbClr val="004369"/>
                  </a:solidFill>
                  <a:highlight>
                    <a:srgbClr val="008000"/>
                  </a:highlight>
                  <a:latin typeface="Poppins"/>
                </a:rPr>
                <a:t>User Interface (UI) Prototype</a:t>
              </a:r>
            </a:p>
          </p:txBody>
        </p:sp>
        <p:sp>
          <p:nvSpPr>
            <p:cNvPr id="74" name="TextBox 74"/>
            <p:cNvSpPr txBox="1"/>
            <p:nvPr/>
          </p:nvSpPr>
          <p:spPr>
            <a:xfrm>
              <a:off x="19516449" y="12508157"/>
              <a:ext cx="3952636" cy="342203"/>
            </a:xfrm>
            <a:prstGeom prst="rect">
              <a:avLst/>
            </a:prstGeom>
          </p:spPr>
          <p:txBody>
            <a:bodyPr lIns="0" tIns="0" rIns="0" bIns="0" rtlCol="0" anchor="t">
              <a:spAutoFit/>
            </a:bodyPr>
            <a:lstStyle/>
            <a:p>
              <a:pPr>
                <a:lnSpc>
                  <a:spcPts val="2114"/>
                </a:lnSpc>
              </a:pPr>
              <a:r>
                <a:rPr lang="en-US" sz="1409" dirty="0">
                  <a:solidFill>
                    <a:srgbClr val="004369"/>
                  </a:solidFill>
                  <a:highlight>
                    <a:srgbClr val="FF0000"/>
                  </a:highlight>
                  <a:latin typeface="Poppins"/>
                </a:rPr>
                <a:t>User Guides and Operating Steps</a:t>
              </a:r>
            </a:p>
          </p:txBody>
        </p:sp>
        <p:sp>
          <p:nvSpPr>
            <p:cNvPr id="75" name="TextBox 75"/>
            <p:cNvSpPr txBox="1"/>
            <p:nvPr/>
          </p:nvSpPr>
          <p:spPr>
            <a:xfrm>
              <a:off x="20117888" y="16196238"/>
              <a:ext cx="4299561" cy="305640"/>
            </a:xfrm>
            <a:prstGeom prst="rect">
              <a:avLst/>
            </a:prstGeom>
          </p:spPr>
          <p:txBody>
            <a:bodyPr lIns="0" tIns="0" rIns="0" bIns="0" rtlCol="0" anchor="t">
              <a:spAutoFit/>
            </a:bodyPr>
            <a:lstStyle/>
            <a:p>
              <a:pPr>
                <a:lnSpc>
                  <a:spcPts val="1941"/>
                </a:lnSpc>
              </a:pPr>
              <a:r>
                <a:rPr lang="en-US" sz="1294" dirty="0">
                  <a:solidFill>
                    <a:srgbClr val="004369"/>
                  </a:solidFill>
                  <a:highlight>
                    <a:srgbClr val="FF0000"/>
                  </a:highlight>
                  <a:latin typeface="Poppins"/>
                </a:rPr>
                <a:t>Final Project Outcome</a:t>
              </a:r>
            </a:p>
          </p:txBody>
        </p:sp>
        <p:sp>
          <p:nvSpPr>
            <p:cNvPr id="76" name="TextBox 76"/>
            <p:cNvSpPr txBox="1"/>
            <p:nvPr/>
          </p:nvSpPr>
          <p:spPr>
            <a:xfrm>
              <a:off x="7875490" y="7030077"/>
              <a:ext cx="1701006" cy="502862"/>
            </a:xfrm>
            <a:prstGeom prst="rect">
              <a:avLst/>
            </a:prstGeom>
          </p:spPr>
          <p:txBody>
            <a:bodyPr lIns="0" tIns="0" rIns="0" bIns="0" rtlCol="0" anchor="t">
              <a:spAutoFit/>
            </a:bodyPr>
            <a:lstStyle/>
            <a:p>
              <a:pPr algn="ctr">
                <a:lnSpc>
                  <a:spcPts val="3099"/>
                </a:lnSpc>
                <a:spcBef>
                  <a:spcPct val="0"/>
                </a:spcBef>
              </a:pPr>
              <a:r>
                <a:rPr lang="en-US" sz="2214">
                  <a:solidFill>
                    <a:srgbClr val="004369"/>
                  </a:solidFill>
                  <a:latin typeface="Poppins Bold"/>
                </a:rPr>
                <a:t>Proposal</a:t>
              </a:r>
            </a:p>
          </p:txBody>
        </p:sp>
        <p:sp>
          <p:nvSpPr>
            <p:cNvPr id="77" name="TextBox 77"/>
            <p:cNvSpPr txBox="1"/>
            <p:nvPr/>
          </p:nvSpPr>
          <p:spPr>
            <a:xfrm>
              <a:off x="19834787" y="7030077"/>
              <a:ext cx="2479278" cy="502862"/>
            </a:xfrm>
            <a:prstGeom prst="rect">
              <a:avLst/>
            </a:prstGeom>
          </p:spPr>
          <p:txBody>
            <a:bodyPr lIns="0" tIns="0" rIns="0" bIns="0" rtlCol="0" anchor="t">
              <a:spAutoFit/>
            </a:bodyPr>
            <a:lstStyle/>
            <a:p>
              <a:pPr algn="ctr">
                <a:lnSpc>
                  <a:spcPts val="3099"/>
                </a:lnSpc>
                <a:spcBef>
                  <a:spcPct val="0"/>
                </a:spcBef>
              </a:pPr>
              <a:r>
                <a:rPr lang="en-US" sz="2214">
                  <a:solidFill>
                    <a:srgbClr val="004369"/>
                  </a:solidFill>
                  <a:latin typeface="Poppins Bold"/>
                </a:rPr>
                <a:t>Presentation</a:t>
              </a:r>
            </a:p>
          </p:txBody>
        </p:sp>
        <p:sp>
          <p:nvSpPr>
            <p:cNvPr id="78" name="TextBox 78"/>
            <p:cNvSpPr txBox="1"/>
            <p:nvPr/>
          </p:nvSpPr>
          <p:spPr>
            <a:xfrm>
              <a:off x="24569715" y="17261762"/>
              <a:ext cx="2124012" cy="1529249"/>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08</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3213682"/>
            <a:ext cx="7073318" cy="7073318"/>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45238" r="-45238"/>
              </a:stretch>
            </a:blipFill>
          </p:spPr>
          <p:txBody>
            <a:bodyPr/>
            <a:lstStyle/>
            <a:p>
              <a:endParaRPr lang="en-US"/>
            </a:p>
          </p:txBody>
        </p:sp>
      </p:grpSp>
      <p:graphicFrame>
        <p:nvGraphicFramePr>
          <p:cNvPr id="4" name="Table 4"/>
          <p:cNvGraphicFramePr>
            <a:graphicFrameLocks noGrp="1"/>
          </p:cNvGraphicFramePr>
          <p:nvPr>
            <p:extLst>
              <p:ext uri="{D42A27DB-BD31-4B8C-83A1-F6EECF244321}">
                <p14:modId xmlns:p14="http://schemas.microsoft.com/office/powerpoint/2010/main" val="3854891151"/>
              </p:ext>
            </p:extLst>
          </p:nvPr>
        </p:nvGraphicFramePr>
        <p:xfrm>
          <a:off x="7801259" y="3589242"/>
          <a:ext cx="8492284" cy="6322197"/>
        </p:xfrm>
        <a:graphic>
          <a:graphicData uri="http://schemas.openxmlformats.org/drawingml/2006/table">
            <a:tbl>
              <a:tblPr/>
              <a:tblGrid>
                <a:gridCol w="4135407">
                  <a:extLst>
                    <a:ext uri="{9D8B030D-6E8A-4147-A177-3AD203B41FA5}">
                      <a16:colId xmlns:a16="http://schemas.microsoft.com/office/drawing/2014/main" val="20000"/>
                    </a:ext>
                  </a:extLst>
                </a:gridCol>
                <a:gridCol w="4356877">
                  <a:extLst>
                    <a:ext uri="{9D8B030D-6E8A-4147-A177-3AD203B41FA5}">
                      <a16:colId xmlns:a16="http://schemas.microsoft.com/office/drawing/2014/main" val="20001"/>
                    </a:ext>
                  </a:extLst>
                </a:gridCol>
              </a:tblGrid>
              <a:tr h="1370333">
                <a:tc>
                  <a:txBody>
                    <a:bodyPr/>
                    <a:lstStyle/>
                    <a:p>
                      <a:pPr algn="ctr">
                        <a:lnSpc>
                          <a:spcPts val="2239"/>
                        </a:lnSpc>
                        <a:defRPr/>
                      </a:pPr>
                      <a:r>
                        <a:rPr lang="en-US" sz="1599">
                          <a:solidFill>
                            <a:srgbClr val="004369"/>
                          </a:solidFill>
                          <a:latin typeface="Poppins Bold"/>
                        </a:rPr>
                        <a:t>PRINCE2 (Projects in Controlled Environments)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7D6E8"/>
                    </a:solidFill>
                  </a:tcPr>
                </a:tc>
                <a:tc>
                  <a:txBody>
                    <a:bodyPr/>
                    <a:lstStyle/>
                    <a:p>
                      <a:pPr algn="ctr">
                        <a:lnSpc>
                          <a:spcPts val="2239"/>
                        </a:lnSpc>
                        <a:defRPr/>
                      </a:pPr>
                      <a:r>
                        <a:rPr lang="en-US" sz="1599">
                          <a:solidFill>
                            <a:srgbClr val="004369"/>
                          </a:solidFill>
                          <a:latin typeface="Poppins Bold"/>
                        </a:rPr>
                        <a:t>Agile: Iterative and flexible approach for evolving projects like dynamic web systems.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7D6E8"/>
                    </a:solidFill>
                  </a:tcPr>
                </a:tc>
                <a:extLst>
                  <a:ext uri="{0D108BD9-81ED-4DB2-BD59-A6C34878D82A}">
                    <a16:rowId xmlns:a16="http://schemas.microsoft.com/office/drawing/2014/main" val="10000"/>
                  </a:ext>
                </a:extLst>
              </a:tr>
              <a:tr h="814534">
                <a:tc>
                  <a:txBody>
                    <a:bodyPr/>
                    <a:lstStyle/>
                    <a:p>
                      <a:pPr algn="ctr">
                        <a:lnSpc>
                          <a:spcPts val="2239"/>
                        </a:lnSpc>
                        <a:defRPr/>
                      </a:pPr>
                      <a:r>
                        <a:rPr lang="en-US" sz="1599">
                          <a:solidFill>
                            <a:srgbClr val="004369"/>
                          </a:solidFill>
                          <a:latin typeface="Poppins"/>
                        </a:rPr>
                        <a:t>Initiation Phase.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4369"/>
                          </a:solidFill>
                          <a:latin typeface="Poppins"/>
                        </a:rPr>
                        <a:t>Requirements Gathering.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4534">
                <a:tc>
                  <a:txBody>
                    <a:bodyPr/>
                    <a:lstStyle/>
                    <a:p>
                      <a:pPr algn="ctr">
                        <a:lnSpc>
                          <a:spcPts val="2239"/>
                        </a:lnSpc>
                        <a:defRPr/>
                      </a:pPr>
                      <a:r>
                        <a:rPr lang="en-US" sz="1599">
                          <a:solidFill>
                            <a:srgbClr val="004369"/>
                          </a:solidFill>
                          <a:latin typeface="Poppins"/>
                        </a:rPr>
                        <a:t>Planning Phase.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4369"/>
                          </a:solidFill>
                          <a:latin typeface="Poppins"/>
                        </a:rPr>
                        <a:t>Iteration Planning.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4534">
                <a:tc>
                  <a:txBody>
                    <a:bodyPr/>
                    <a:lstStyle/>
                    <a:p>
                      <a:pPr algn="ctr">
                        <a:lnSpc>
                          <a:spcPts val="2239"/>
                        </a:lnSpc>
                        <a:defRPr/>
                      </a:pPr>
                      <a:r>
                        <a:rPr lang="en-US" sz="1599">
                          <a:solidFill>
                            <a:srgbClr val="004369"/>
                          </a:solidFill>
                          <a:latin typeface="Poppins"/>
                        </a:rPr>
                        <a:t>Execution Phase.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dirty="0">
                          <a:solidFill>
                            <a:srgbClr val="004369"/>
                          </a:solidFill>
                          <a:latin typeface="Poppins"/>
                        </a:rPr>
                        <a:t>Development and Testing.</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14534">
                <a:tc>
                  <a:txBody>
                    <a:bodyPr/>
                    <a:lstStyle/>
                    <a:p>
                      <a:pPr algn="ctr">
                        <a:lnSpc>
                          <a:spcPts val="2239"/>
                        </a:lnSpc>
                        <a:defRPr/>
                      </a:pPr>
                      <a:r>
                        <a:rPr lang="en-US" sz="1599">
                          <a:solidFill>
                            <a:srgbClr val="004369"/>
                          </a:solidFill>
                          <a:latin typeface="Poppins"/>
                        </a:rPr>
                        <a:t>Monitoring and Controlling Phase.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4369"/>
                          </a:solidFill>
                          <a:latin typeface="Poppins"/>
                        </a:rPr>
                        <a:t>Regular Feedback.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14534">
                <a:tc>
                  <a:txBody>
                    <a:bodyPr/>
                    <a:lstStyle/>
                    <a:p>
                      <a:pPr algn="ctr">
                        <a:lnSpc>
                          <a:spcPts val="2239"/>
                        </a:lnSpc>
                        <a:defRPr/>
                      </a:pPr>
                      <a:r>
                        <a:rPr lang="en-US" sz="1599">
                          <a:solidFill>
                            <a:srgbClr val="004369"/>
                          </a:solidFill>
                          <a:latin typeface="Poppins"/>
                        </a:rPr>
                        <a:t>Managing Product Delivery Phase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4369"/>
                          </a:solidFill>
                          <a:latin typeface="Poppins"/>
                        </a:rPr>
                        <a:t>Flexibility and Adaptation.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79194">
                <a:tc>
                  <a:txBody>
                    <a:bodyPr/>
                    <a:lstStyle/>
                    <a:p>
                      <a:pPr algn="ctr">
                        <a:lnSpc>
                          <a:spcPts val="2239"/>
                        </a:lnSpc>
                        <a:defRPr/>
                      </a:pPr>
                      <a:r>
                        <a:rPr lang="en-US" sz="1599">
                          <a:solidFill>
                            <a:srgbClr val="004369"/>
                          </a:solidFill>
                          <a:latin typeface="Poppins"/>
                        </a:rPr>
                        <a:t>Closure Phase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dirty="0">
                          <a:solidFill>
                            <a:srgbClr val="004369"/>
                          </a:solidFill>
                          <a:latin typeface="Poppins"/>
                        </a:rPr>
                        <a:t>Continuous Improvement.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TextBox 5"/>
          <p:cNvSpPr txBox="1"/>
          <p:nvPr/>
        </p:nvSpPr>
        <p:spPr>
          <a:xfrm>
            <a:off x="4036146" y="573481"/>
            <a:ext cx="13223154" cy="830581"/>
          </a:xfrm>
          <a:prstGeom prst="rect">
            <a:avLst/>
          </a:prstGeom>
        </p:spPr>
        <p:txBody>
          <a:bodyPr lIns="0" tIns="0" rIns="0" bIns="0" rtlCol="0" anchor="t">
            <a:spAutoFit/>
          </a:bodyPr>
          <a:lstStyle/>
          <a:p>
            <a:pPr>
              <a:lnSpc>
                <a:spcPts val="5940"/>
              </a:lnSpc>
            </a:pPr>
            <a:r>
              <a:rPr lang="en-US" sz="5400">
                <a:solidFill>
                  <a:srgbClr val="004369"/>
                </a:solidFill>
                <a:latin typeface="Poppins Bold"/>
              </a:rPr>
              <a:t>Project Management Methodology</a:t>
            </a:r>
          </a:p>
        </p:txBody>
      </p:sp>
      <p:sp>
        <p:nvSpPr>
          <p:cNvPr id="6" name="TextBox 6"/>
          <p:cNvSpPr txBox="1"/>
          <p:nvPr/>
        </p:nvSpPr>
        <p:spPr>
          <a:xfrm>
            <a:off x="7801259" y="1562100"/>
            <a:ext cx="8384709" cy="1785397"/>
          </a:xfrm>
          <a:prstGeom prst="rect">
            <a:avLst/>
          </a:prstGeom>
        </p:spPr>
        <p:txBody>
          <a:bodyPr lIns="0" tIns="0" rIns="0" bIns="0" rtlCol="0" anchor="t">
            <a:spAutoFit/>
          </a:bodyPr>
          <a:lstStyle/>
          <a:p>
            <a:pPr algn="just">
              <a:lnSpc>
                <a:spcPts val="2379"/>
              </a:lnSpc>
            </a:pPr>
            <a:r>
              <a:rPr lang="en-US" sz="1699" dirty="0">
                <a:solidFill>
                  <a:srgbClr val="004369"/>
                </a:solidFill>
                <a:latin typeface="Poppins"/>
              </a:rPr>
              <a:t>The project management approach combines </a:t>
            </a:r>
            <a:r>
              <a:rPr lang="en-US" sz="1699" u="sng" dirty="0">
                <a:solidFill>
                  <a:srgbClr val="004369"/>
                </a:solidFill>
                <a:latin typeface="Poppins"/>
              </a:rPr>
              <a:t>Prince2</a:t>
            </a:r>
            <a:r>
              <a:rPr lang="en-US" sz="1699" dirty="0">
                <a:solidFill>
                  <a:srgbClr val="004369"/>
                </a:solidFill>
                <a:latin typeface="Poppins"/>
              </a:rPr>
              <a:t> and </a:t>
            </a:r>
            <a:r>
              <a:rPr lang="en-US" sz="1699" u="sng" dirty="0">
                <a:solidFill>
                  <a:srgbClr val="004369"/>
                </a:solidFill>
                <a:latin typeface="Poppins"/>
              </a:rPr>
              <a:t>Agile</a:t>
            </a:r>
            <a:r>
              <a:rPr lang="en-US" sz="1699" dirty="0">
                <a:solidFill>
                  <a:srgbClr val="004369"/>
                </a:solidFill>
                <a:latin typeface="Poppins"/>
              </a:rPr>
              <a:t> methodologies to effectively manage scope, cost, and time in developing a web-based malware analysis toolkit. </a:t>
            </a:r>
          </a:p>
          <a:p>
            <a:pPr algn="just">
              <a:lnSpc>
                <a:spcPts val="2379"/>
              </a:lnSpc>
            </a:pPr>
            <a:endParaRPr lang="en-US" sz="1699" dirty="0">
              <a:solidFill>
                <a:srgbClr val="004369"/>
              </a:solidFill>
              <a:latin typeface="Poppins"/>
            </a:endParaRPr>
          </a:p>
          <a:p>
            <a:pPr algn="just">
              <a:lnSpc>
                <a:spcPts val="2379"/>
              </a:lnSpc>
            </a:pPr>
            <a:r>
              <a:rPr lang="en-US" sz="1699" u="sng" dirty="0">
                <a:solidFill>
                  <a:srgbClr val="004369"/>
                </a:solidFill>
                <a:latin typeface="Poppins"/>
              </a:rPr>
              <a:t>Prince2</a:t>
            </a:r>
            <a:r>
              <a:rPr lang="en-US" sz="1699" dirty="0">
                <a:solidFill>
                  <a:srgbClr val="004369"/>
                </a:solidFill>
                <a:latin typeface="Poppins"/>
              </a:rPr>
              <a:t> offers structure and control, while </a:t>
            </a:r>
            <a:r>
              <a:rPr lang="en-US" sz="1699" u="sng" dirty="0">
                <a:solidFill>
                  <a:srgbClr val="004369"/>
                </a:solidFill>
                <a:latin typeface="Poppins"/>
              </a:rPr>
              <a:t>Agile</a:t>
            </a:r>
            <a:r>
              <a:rPr lang="en-US" sz="1699" dirty="0">
                <a:solidFill>
                  <a:srgbClr val="004369"/>
                </a:solidFill>
                <a:latin typeface="Poppins"/>
              </a:rPr>
              <a:t> allows for adaptability in the dynamic field of cybersecurity.</a:t>
            </a:r>
          </a:p>
        </p:txBody>
      </p:sp>
      <p:sp>
        <p:nvSpPr>
          <p:cNvPr id="7" name="TextBox 7"/>
          <p:cNvSpPr txBox="1"/>
          <p:nvPr/>
        </p:nvSpPr>
        <p:spPr>
          <a:xfrm>
            <a:off x="16462795" y="9159100"/>
            <a:ext cx="1593009" cy="1108837"/>
          </a:xfrm>
          <a:prstGeom prst="rect">
            <a:avLst/>
          </a:prstGeom>
        </p:spPr>
        <p:txBody>
          <a:bodyPr lIns="0" tIns="0" rIns="0" bIns="0" rtlCol="0" anchor="t">
            <a:spAutoFit/>
          </a:bodyPr>
          <a:lstStyle/>
          <a:p>
            <a:pPr algn="r">
              <a:lnSpc>
                <a:spcPts val="8293"/>
              </a:lnSpc>
            </a:pPr>
            <a:r>
              <a:rPr lang="en-US" sz="8293" dirty="0">
                <a:solidFill>
                  <a:srgbClr val="004369"/>
                </a:solidFill>
                <a:latin typeface="Decalotype Medium"/>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1229</Words>
  <Application>Microsoft Office PowerPoint</Application>
  <PresentationFormat>Custom</PresentationFormat>
  <Paragraphs>332</Paragraphs>
  <Slides>17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Lato Bold</vt:lpstr>
      <vt:lpstr>Poppins</vt:lpstr>
      <vt:lpstr>Decalotype Medium</vt:lpstr>
      <vt:lpstr>Canva Sans Bold</vt:lpstr>
      <vt:lpstr>League Spartan</vt:lpstr>
      <vt:lpstr>Poppins Bold</vt:lpstr>
      <vt:lpstr>Oswald</vt:lpstr>
      <vt:lpstr>Oswald Bold</vt:lpstr>
      <vt:lpstr>Arial</vt:lpstr>
      <vt:lpstr>Calibri</vt:lpstr>
      <vt:lpstr>Poppins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Business Presentation in Black Purple Abstract Tech Style</dc:title>
  <dc:creator>Maura Phama</dc:creator>
  <cp:lastModifiedBy>Maura Phama</cp:lastModifiedBy>
  <cp:revision>3</cp:revision>
  <dcterms:created xsi:type="dcterms:W3CDTF">2006-08-16T00:00:00Z</dcterms:created>
  <dcterms:modified xsi:type="dcterms:W3CDTF">2023-10-09T07:19:14Z</dcterms:modified>
  <dc:identifier>DAFwnFAzrTU</dc:identifier>
</cp:coreProperties>
</file>